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60" r:id="rId3"/>
    <p:sldId id="2134096590" r:id="rId4"/>
    <p:sldId id="2134096591" r:id="rId5"/>
    <p:sldId id="2134096586" r:id="rId6"/>
    <p:sldId id="2134096587" r:id="rId7"/>
    <p:sldId id="2134096588" r:id="rId8"/>
    <p:sldId id="2134096592" r:id="rId9"/>
    <p:sldId id="213409658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405"/>
  </p:normalViewPr>
  <p:slideViewPr>
    <p:cSldViewPr snapToGrid="0" snapToObjects="1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56D16-E584-4804-89B7-B860C605EC44}" type="datetimeFigureOut">
              <a:rPr lang="en-US" smtClean="0"/>
              <a:t>6/7/2023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71D4E3-1198-4F6B-AF6E-B40B042755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2111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898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577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7722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744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82257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2747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220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074C8-7F11-9D4D-B101-49042A913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2754087"/>
            <a:ext cx="8229792" cy="246017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635E-1B0B-FF46-9BCE-0C944BD16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5" y="5323170"/>
            <a:ext cx="8229793" cy="138242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51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14DEF-3949-7744-8DD1-D71185B5D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79767-5ABD-F34C-8F79-814A80A9A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1" y="1825625"/>
            <a:ext cx="11718235" cy="41913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576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30C6-B321-6143-A08B-85AF799E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365125"/>
            <a:ext cx="1160890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07DD3-DA4B-5846-BD6A-62CE469DC0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8357" y="1825625"/>
            <a:ext cx="5751443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B439A6-3255-AC45-B6AB-3FB4CFCCAD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05061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3459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B35A4-51BC-4EA4-8E63-8A7D09FB8A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66EBB2-584E-4CD8-BAAE-06D480D3A0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81000" y="1495362"/>
            <a:ext cx="10972800" cy="530455"/>
          </a:xfrm>
        </p:spPr>
        <p:txBody>
          <a:bodyPr>
            <a:noAutofit/>
          </a:bodyPr>
          <a:lstStyle>
            <a:lvl1pPr marL="0" indent="0">
              <a:buNone/>
              <a:defRPr sz="3200" b="0" i="0">
                <a:solidFill>
                  <a:schemeClr val="accent1"/>
                </a:solidFill>
                <a:latin typeface="IntelOne Text" panose="020B0503020203020204" pitchFamily="34" charset="77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46AEA0-8A4A-4395-842E-1588A8A29D4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81001" y="2105681"/>
            <a:ext cx="5429865" cy="4095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29D013-C7B6-4628-B2EF-9C1967AE61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23937" y="2105681"/>
            <a:ext cx="5429865" cy="40957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745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B30E10-40D5-4C41-9E02-1CF6CD009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FFD7C-F2BB-FD42-9838-2354E06A0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236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2" r:id="rId4"/>
    <p:sldLayoutId id="21474836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A5DDEE"/>
        </a:buClr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47839"/>
        </a:buClr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D833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F97D3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5DDEE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pbench.org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EEB03-8380-DA47-BBA6-C12D32F83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9876" y="1439547"/>
            <a:ext cx="11461848" cy="2561696"/>
          </a:xfrm>
        </p:spPr>
        <p:txBody>
          <a:bodyPr>
            <a:normAutofit fontScale="90000"/>
          </a:bodyPr>
          <a:lstStyle/>
          <a:p>
            <a:r>
              <a:rPr lang="en-US" sz="6700" dirty="0"/>
              <a:t>Novel Numerical</a:t>
            </a:r>
            <a:br>
              <a:rPr lang="en-US" sz="6700" dirty="0"/>
            </a:br>
            <a:r>
              <a:rPr lang="en-US" sz="6700" dirty="0"/>
              <a:t>Hardware Design Methodology</a:t>
            </a:r>
            <a:br>
              <a:rPr lang="en-US" dirty="0"/>
            </a:br>
            <a:r>
              <a:rPr lang="en-US" sz="4000" dirty="0"/>
              <a:t>From machine readable specification</a:t>
            </a:r>
            <a:br>
              <a:rPr lang="en-US" sz="4000" dirty="0"/>
            </a:br>
            <a:r>
              <a:rPr lang="en-US" sz="4000" dirty="0"/>
              <a:t>to optimized RTL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1A3850-C971-D441-8B6B-1B4905A46C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981103" y="4482242"/>
            <a:ext cx="8229793" cy="1161809"/>
          </a:xfrm>
        </p:spPr>
        <p:txBody>
          <a:bodyPr/>
          <a:lstStyle/>
          <a:p>
            <a:r>
              <a:rPr lang="en-US" altLang="en-US" sz="3200" dirty="0"/>
              <a:t>Theo Drane, Bill Zorn, Samuel Coward</a:t>
            </a:r>
          </a:p>
          <a:p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525252"/>
                </a:solidFill>
                <a:effectLst/>
                <a:uLnTx/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rPr>
              <a:t>Accelerated Computing Systems &amp; Graphics</a:t>
            </a:r>
          </a:p>
          <a:p>
            <a:endParaRPr lang="en-US" dirty="0"/>
          </a:p>
        </p:txBody>
      </p:sp>
      <p:pic>
        <p:nvPicPr>
          <p:cNvPr id="4" name="Picture 3" descr="A close up of a sign&#10;&#10;Description automatically generated">
            <a:extLst>
              <a:ext uri="{FF2B5EF4-FFF2-40B4-BE49-F238E27FC236}">
                <a16:creationId xmlns:a16="http://schemas.microsoft.com/office/drawing/2014/main" id="{073F6834-2B9D-239E-7D94-102FA8E334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0210" y="5796235"/>
            <a:ext cx="1211580" cy="516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43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450BFB-48E0-274C-BCB0-A36EF354D7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4510"/>
            <a:ext cx="2822448" cy="979138"/>
          </a:xfrm>
        </p:spPr>
        <p:txBody>
          <a:bodyPr/>
          <a:lstStyle/>
          <a:p>
            <a:r>
              <a:rPr lang="en-US" altLang="en-US" dirty="0"/>
              <a:t>Motivation</a:t>
            </a:r>
          </a:p>
        </p:txBody>
      </p:sp>
      <p:sp>
        <p:nvSpPr>
          <p:cNvPr id="3" name="Cylinder 2">
            <a:extLst>
              <a:ext uri="{FF2B5EF4-FFF2-40B4-BE49-F238E27FC236}">
                <a16:creationId xmlns:a16="http://schemas.microsoft.com/office/drawing/2014/main" id="{3A6E7432-3AE8-C409-426F-71870E966F6C}"/>
              </a:ext>
            </a:extLst>
          </p:cNvPr>
          <p:cNvSpPr/>
          <p:nvPr/>
        </p:nvSpPr>
        <p:spPr>
          <a:xfrm>
            <a:off x="8010257" y="796455"/>
            <a:ext cx="1343489" cy="1134367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8000">
                <a:schemeClr val="accent1">
                  <a:lumMod val="0"/>
                  <a:lumOff val="100000"/>
                </a:schemeClr>
              </a:gs>
              <a:gs pos="100000">
                <a:srgbClr val="92D05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C++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Model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4" name="Cylinder 3">
            <a:extLst>
              <a:ext uri="{FF2B5EF4-FFF2-40B4-BE49-F238E27FC236}">
                <a16:creationId xmlns:a16="http://schemas.microsoft.com/office/drawing/2014/main" id="{6A4E86E5-0772-7B10-D491-DC7DF7EFEBB8}"/>
              </a:ext>
            </a:extLst>
          </p:cNvPr>
          <p:cNvSpPr/>
          <p:nvPr/>
        </p:nvSpPr>
        <p:spPr>
          <a:xfrm>
            <a:off x="9900410" y="817619"/>
            <a:ext cx="1343489" cy="1134367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8000">
                <a:schemeClr val="accent1">
                  <a:lumMod val="0"/>
                  <a:lumOff val="10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Optimized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RTL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C2D91CBB-74E6-060C-87F8-0BFD8471EBB7}"/>
              </a:ext>
            </a:extLst>
          </p:cNvPr>
          <p:cNvSpPr txBox="1">
            <a:spLocks/>
          </p:cNvSpPr>
          <p:nvPr/>
        </p:nvSpPr>
        <p:spPr>
          <a:xfrm>
            <a:off x="6107142" y="3696466"/>
            <a:ext cx="4816485" cy="551684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800" dirty="0"/>
              <a:t>What if we could</a:t>
            </a:r>
          </a:p>
          <a:p>
            <a:pPr marL="0" indent="0" algn="ctr">
              <a:buNone/>
            </a:pPr>
            <a:r>
              <a:rPr lang="en-US" sz="2800" dirty="0"/>
              <a:t> </a:t>
            </a:r>
            <a:r>
              <a:rPr lang="en-US" sz="2800" i="1" dirty="0">
                <a:solidFill>
                  <a:schemeClr val="bg1">
                    <a:lumMod val="50000"/>
                  </a:schemeClr>
                </a:solidFill>
              </a:rPr>
              <a:t>specify</a:t>
            </a:r>
            <a:r>
              <a:rPr lang="en-US" sz="2800" i="1" dirty="0"/>
              <a:t>, </a:t>
            </a:r>
            <a:r>
              <a:rPr lang="en-US" sz="2800" i="1" dirty="0">
                <a:solidFill>
                  <a:srgbClr val="FF0000"/>
                </a:solidFill>
              </a:rPr>
              <a:t>simulate</a:t>
            </a:r>
            <a:r>
              <a:rPr lang="en-US" sz="2800" i="1" dirty="0"/>
              <a:t>, </a:t>
            </a:r>
            <a:r>
              <a:rPr lang="en-US" sz="2800" i="1" dirty="0">
                <a:solidFill>
                  <a:srgbClr val="92D050"/>
                </a:solidFill>
              </a:rPr>
              <a:t>model</a:t>
            </a:r>
            <a:r>
              <a:rPr lang="en-US" sz="2800" i="1" dirty="0"/>
              <a:t>, </a:t>
            </a:r>
            <a:r>
              <a:rPr lang="en-US" sz="2800" i="1" dirty="0">
                <a:solidFill>
                  <a:srgbClr val="0070C0"/>
                </a:solidFill>
              </a:rPr>
              <a:t>implement</a:t>
            </a:r>
            <a:r>
              <a:rPr lang="en-US" sz="2800" i="1" dirty="0"/>
              <a:t> &amp;</a:t>
            </a:r>
            <a:r>
              <a:rPr lang="en-US" sz="2800" i="1" dirty="0">
                <a:solidFill>
                  <a:srgbClr val="FFC000"/>
                </a:solidFill>
              </a:rPr>
              <a:t> optimize </a:t>
            </a:r>
          </a:p>
          <a:p>
            <a:pPr marL="0" indent="0" algn="ctr">
              <a:buNone/>
            </a:pPr>
            <a:r>
              <a:rPr lang="en-US" sz="2800" dirty="0"/>
              <a:t>1000s of designs in a day?</a:t>
            </a:r>
          </a:p>
        </p:txBody>
      </p:sp>
      <p:sp>
        <p:nvSpPr>
          <p:cNvPr id="14" name="Cylinder 13">
            <a:extLst>
              <a:ext uri="{FF2B5EF4-FFF2-40B4-BE49-F238E27FC236}">
                <a16:creationId xmlns:a16="http://schemas.microsoft.com/office/drawing/2014/main" id="{EF61DE1C-F5F1-661C-D94C-F43C874F46DB}"/>
              </a:ext>
            </a:extLst>
          </p:cNvPr>
          <p:cNvSpPr/>
          <p:nvPr/>
        </p:nvSpPr>
        <p:spPr>
          <a:xfrm>
            <a:off x="5703108" y="807036"/>
            <a:ext cx="1604297" cy="1134367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80000">
                <a:schemeClr val="accent1">
                  <a:lumMod val="0"/>
                  <a:lumOff val="100000"/>
                </a:schemeClr>
              </a:gs>
              <a:gs pos="100000">
                <a:schemeClr val="tx1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Specification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E6A39FA-25DE-2175-4A85-65BD193574AC}"/>
              </a:ext>
            </a:extLst>
          </p:cNvPr>
          <p:cNvGrpSpPr/>
          <p:nvPr/>
        </p:nvGrpSpPr>
        <p:grpSpPr>
          <a:xfrm>
            <a:off x="252350" y="2321317"/>
            <a:ext cx="4816485" cy="3796584"/>
            <a:chOff x="102858" y="2380720"/>
            <a:chExt cx="5025957" cy="4578925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85AE9DD-C7FE-40CF-7914-98B39C0BA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858" y="3138085"/>
              <a:ext cx="4972051" cy="1885951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AAEE8CEA-82E5-4F53-10E1-67F94A8BF4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460276">
              <a:off x="1139963" y="2380720"/>
              <a:ext cx="3988852" cy="1297511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9E9D64BB-B554-57A3-D0E5-5CD807A4BD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0631592">
              <a:off x="679856" y="4796413"/>
              <a:ext cx="3818057" cy="2163232"/>
            </a:xfrm>
            <a:prstGeom prst="rect">
              <a:avLst/>
            </a:prstGeom>
          </p:spPr>
        </p:pic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29331B57-5FEB-5B63-0FCF-FAFCB988A37E}"/>
              </a:ext>
            </a:extLst>
          </p:cNvPr>
          <p:cNvSpPr txBox="1"/>
          <p:nvPr/>
        </p:nvSpPr>
        <p:spPr>
          <a:xfrm>
            <a:off x="5561800" y="1951985"/>
            <a:ext cx="20354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800" dirty="0"/>
              <a:t>Natural Language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24C3C08-20FB-81E6-2EE2-BDA3871A944F}"/>
              </a:ext>
            </a:extLst>
          </p:cNvPr>
          <p:cNvSpPr txBox="1"/>
          <p:nvPr/>
        </p:nvSpPr>
        <p:spPr>
          <a:xfrm>
            <a:off x="7664295" y="1930821"/>
            <a:ext cx="20354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1800" dirty="0"/>
              <a:t>Non-Bit Accurate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768893D-349B-1905-AFAA-42C541C968D8}"/>
              </a:ext>
            </a:extLst>
          </p:cNvPr>
          <p:cNvSpPr txBox="1"/>
          <p:nvPr/>
        </p:nvSpPr>
        <p:spPr>
          <a:xfrm>
            <a:off x="9612981" y="1962567"/>
            <a:ext cx="20354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dirty="0"/>
              <a:t>Hand Crafted</a:t>
            </a:r>
            <a:endParaRPr lang="en-US" sz="1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5F32AB-BBBF-78CF-0BB2-8DE384AC1DAD}"/>
              </a:ext>
            </a:extLst>
          </p:cNvPr>
          <p:cNvSpPr txBox="1"/>
          <p:nvPr/>
        </p:nvSpPr>
        <p:spPr>
          <a:xfrm>
            <a:off x="378617" y="1136459"/>
            <a:ext cx="47345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400" dirty="0"/>
              <a:t>Machine learning has introduced</a:t>
            </a:r>
          </a:p>
          <a:p>
            <a:pPr marL="0" indent="0" algn="ctr">
              <a:buNone/>
            </a:pPr>
            <a:r>
              <a:rPr lang="en-US" sz="2400" dirty="0"/>
              <a:t>a zoo of number formats.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4994842-E4E7-C6A2-DC4F-A536C04E0106}"/>
              </a:ext>
            </a:extLst>
          </p:cNvPr>
          <p:cNvSpPr txBox="1"/>
          <p:nvPr/>
        </p:nvSpPr>
        <p:spPr>
          <a:xfrm>
            <a:off x="6189115" y="2553211"/>
            <a:ext cx="473451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400" dirty="0"/>
              <a:t>Typically, one design will be refined over weeks/months.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/>
      <p:bldP spid="14" grpId="0" animBg="1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450BFB-48E0-274C-BCB0-A36EF354D7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7205" y="182502"/>
            <a:ext cx="2822448" cy="979138"/>
          </a:xfrm>
        </p:spPr>
        <p:txBody>
          <a:bodyPr/>
          <a:lstStyle/>
          <a:p>
            <a:r>
              <a:rPr lang="en-US" altLang="en-US" dirty="0"/>
              <a:t>Specify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86BB55F-7EBE-2425-9608-376E9C1E0479}"/>
              </a:ext>
            </a:extLst>
          </p:cNvPr>
          <p:cNvSpPr txBox="1"/>
          <p:nvPr/>
        </p:nvSpPr>
        <p:spPr>
          <a:xfrm>
            <a:off x="2190407" y="172393"/>
            <a:ext cx="10041863" cy="12416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67" dirty="0"/>
              <a:t>We need to be able to specify: </a:t>
            </a:r>
            <a:r>
              <a:rPr lang="en-US" sz="1867" dirty="0">
                <a:solidFill>
                  <a:srgbClr val="92D050"/>
                </a:solidFill>
              </a:rPr>
              <a:t>	multiple number formats 	</a:t>
            </a:r>
            <a:r>
              <a:rPr lang="en-US" sz="1867" dirty="0">
                <a:solidFill>
                  <a:srgbClr val="FFC000"/>
                </a:solidFill>
              </a:rPr>
              <a:t>float/fixed/integer…</a:t>
            </a:r>
          </a:p>
          <a:p>
            <a:r>
              <a:rPr lang="en-US" sz="1867" dirty="0">
                <a:solidFill>
                  <a:srgbClr val="92D050"/>
                </a:solidFill>
              </a:rPr>
              <a:t>				multiple precisions	</a:t>
            </a:r>
            <a:r>
              <a:rPr lang="en-US" sz="1867" dirty="0">
                <a:solidFill>
                  <a:srgbClr val="FFC000"/>
                </a:solidFill>
              </a:rPr>
              <a:t>FP32, FP16, BF16, FP8…</a:t>
            </a:r>
          </a:p>
          <a:p>
            <a:r>
              <a:rPr lang="en-US" sz="1867" dirty="0">
                <a:solidFill>
                  <a:srgbClr val="92D050"/>
                </a:solidFill>
              </a:rPr>
              <a:t>				the </a:t>
            </a:r>
            <a:r>
              <a:rPr lang="en-US" sz="1867" i="1" dirty="0">
                <a:solidFill>
                  <a:srgbClr val="92D050"/>
                </a:solidFill>
              </a:rPr>
              <a:t>right</a:t>
            </a:r>
            <a:r>
              <a:rPr lang="en-US" sz="1867" dirty="0">
                <a:solidFill>
                  <a:srgbClr val="92D050"/>
                </a:solidFill>
              </a:rPr>
              <a:t> answer		</a:t>
            </a:r>
            <a:r>
              <a:rPr lang="en-US" sz="1867" dirty="0">
                <a:solidFill>
                  <a:srgbClr val="FFC000"/>
                </a:solidFill>
              </a:rPr>
              <a:t>infinitely precise values</a:t>
            </a:r>
          </a:p>
          <a:p>
            <a:r>
              <a:rPr lang="en-US" sz="1867" dirty="0">
                <a:solidFill>
                  <a:srgbClr val="92D050"/>
                </a:solidFill>
              </a:rPr>
              <a:t>				and execute		</a:t>
            </a:r>
            <a:r>
              <a:rPr lang="en-US" sz="1867" dirty="0">
                <a:solidFill>
                  <a:srgbClr val="FFC000"/>
                </a:solidFill>
              </a:rPr>
              <a:t>machine readable specification</a:t>
            </a:r>
          </a:p>
        </p:txBody>
      </p:sp>
      <p:pic>
        <p:nvPicPr>
          <p:cNvPr id="1026" name="Picture 2" descr="University-of-Washington-Logo - Corey E. Baker - University ...">
            <a:extLst>
              <a:ext uri="{FF2B5EF4-FFF2-40B4-BE49-F238E27FC236}">
                <a16:creationId xmlns:a16="http://schemas.microsoft.com/office/drawing/2014/main" id="{3ABAC2DE-0704-2148-0B33-D56A0CB1BC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1" y="1375673"/>
            <a:ext cx="620811" cy="62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tah Utes - Wikipedia">
            <a:extLst>
              <a:ext uri="{FF2B5EF4-FFF2-40B4-BE49-F238E27FC236}">
                <a16:creationId xmlns:a16="http://schemas.microsoft.com/office/drawing/2014/main" id="{DC2BAF95-8185-3C89-2D17-433652D03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598" y="1375673"/>
            <a:ext cx="671108" cy="620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18071BD6-22D0-B9D3-1C41-305E25128DFA}"/>
              </a:ext>
            </a:extLst>
          </p:cNvPr>
          <p:cNvSpPr txBox="1">
            <a:spLocks/>
          </p:cNvSpPr>
          <p:nvPr/>
        </p:nvSpPr>
        <p:spPr>
          <a:xfrm>
            <a:off x="2001205" y="1336638"/>
            <a:ext cx="2186359" cy="73152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000" dirty="0" err="1"/>
              <a:t>FPCore</a:t>
            </a:r>
            <a:endParaRPr lang="en-US" sz="40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48163F-7836-01F1-96FC-A9B05D7D7A3C}"/>
              </a:ext>
            </a:extLst>
          </p:cNvPr>
          <p:cNvSpPr txBox="1"/>
          <p:nvPr/>
        </p:nvSpPr>
        <p:spPr>
          <a:xfrm>
            <a:off x="5863904" y="1537768"/>
            <a:ext cx="62078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Open-Source </a:t>
            </a:r>
            <a:r>
              <a:rPr lang="en-US" dirty="0"/>
              <a:t>N</a:t>
            </a:r>
            <a:r>
              <a:rPr lang="en-US" sz="1800" dirty="0"/>
              <a:t>umerical </a:t>
            </a:r>
            <a:r>
              <a:rPr lang="en-US" dirty="0"/>
              <a:t>S</a:t>
            </a:r>
            <a:r>
              <a:rPr lang="en-US" sz="1800" dirty="0"/>
              <a:t>pecification </a:t>
            </a:r>
            <a:r>
              <a:rPr lang="en-US" dirty="0"/>
              <a:t>L</a:t>
            </a:r>
            <a:r>
              <a:rPr lang="en-US" sz="1800" dirty="0"/>
              <a:t>anguage</a:t>
            </a:r>
            <a:endParaRPr lang="en-US" dirty="0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7551218-202A-CC77-4152-399D34740496}"/>
              </a:ext>
            </a:extLst>
          </p:cNvPr>
          <p:cNvSpPr/>
          <p:nvPr/>
        </p:nvSpPr>
        <p:spPr>
          <a:xfrm>
            <a:off x="672910" y="2728808"/>
            <a:ext cx="830269" cy="671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7B6B151F-AE92-7399-6C23-957C22793004}"/>
              </a:ext>
            </a:extLst>
          </p:cNvPr>
          <p:cNvSpPr/>
          <p:nvPr/>
        </p:nvSpPr>
        <p:spPr>
          <a:xfrm>
            <a:off x="1314857" y="3321035"/>
            <a:ext cx="830269" cy="671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+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8E6710F2-14FD-2079-B5CC-967592D05B10}"/>
              </a:ext>
            </a:extLst>
          </p:cNvPr>
          <p:cNvCxnSpPr>
            <a:endCxn id="23" idx="1"/>
          </p:cNvCxnSpPr>
          <p:nvPr/>
        </p:nvCxnSpPr>
        <p:spPr>
          <a:xfrm>
            <a:off x="791989" y="2483688"/>
            <a:ext cx="2511" cy="343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258D4F75-EE09-1B81-DE06-138BBB654E85}"/>
              </a:ext>
            </a:extLst>
          </p:cNvPr>
          <p:cNvCxnSpPr>
            <a:cxnSpLocks/>
            <a:endCxn id="23" idx="7"/>
          </p:cNvCxnSpPr>
          <p:nvPr/>
        </p:nvCxnSpPr>
        <p:spPr>
          <a:xfrm>
            <a:off x="1381589" y="2483688"/>
            <a:ext cx="0" cy="343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FAA72955-94CF-6E37-D9FE-EFCACDB9E9E7}"/>
              </a:ext>
            </a:extLst>
          </p:cNvPr>
          <p:cNvCxnSpPr>
            <a:stCxn id="23" idx="4"/>
            <a:endCxn id="24" idx="2"/>
          </p:cNvCxnSpPr>
          <p:nvPr/>
        </p:nvCxnSpPr>
        <p:spPr>
          <a:xfrm>
            <a:off x="1088045" y="3400685"/>
            <a:ext cx="226812" cy="256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BB548305-F07D-0CFD-3F10-D5AF44AEBADA}"/>
              </a:ext>
            </a:extLst>
          </p:cNvPr>
          <p:cNvCxnSpPr>
            <a:cxnSpLocks/>
          </p:cNvCxnSpPr>
          <p:nvPr/>
        </p:nvCxnSpPr>
        <p:spPr>
          <a:xfrm>
            <a:off x="2070676" y="2466197"/>
            <a:ext cx="2511" cy="343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D4A6D8B6-A979-F32A-253E-B460FBDE1202}"/>
              </a:ext>
            </a:extLst>
          </p:cNvPr>
          <p:cNvCxnSpPr>
            <a:cxnSpLocks/>
          </p:cNvCxnSpPr>
          <p:nvPr/>
        </p:nvCxnSpPr>
        <p:spPr>
          <a:xfrm>
            <a:off x="2660276" y="2466197"/>
            <a:ext cx="0" cy="343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D24FF4C1-ADBF-41A1-3C93-F54E33DE003F}"/>
              </a:ext>
            </a:extLst>
          </p:cNvPr>
          <p:cNvCxnSpPr>
            <a:cxnSpLocks/>
            <a:endCxn id="24" idx="6"/>
          </p:cNvCxnSpPr>
          <p:nvPr/>
        </p:nvCxnSpPr>
        <p:spPr>
          <a:xfrm flipH="1">
            <a:off x="2145126" y="3383194"/>
            <a:ext cx="221606" cy="2737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>
            <a:extLst>
              <a:ext uri="{FF2B5EF4-FFF2-40B4-BE49-F238E27FC236}">
                <a16:creationId xmlns:a16="http://schemas.microsoft.com/office/drawing/2014/main" id="{C01588FE-E988-F814-9861-519E7ADFFC22}"/>
              </a:ext>
            </a:extLst>
          </p:cNvPr>
          <p:cNvSpPr/>
          <p:nvPr/>
        </p:nvSpPr>
        <p:spPr>
          <a:xfrm>
            <a:off x="1944271" y="2723257"/>
            <a:ext cx="830269" cy="671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+</a:t>
            </a:r>
          </a:p>
        </p:txBody>
      </p:sp>
      <p:sp>
        <p:nvSpPr>
          <p:cNvPr id="8192" name="Oval 8191">
            <a:extLst>
              <a:ext uri="{FF2B5EF4-FFF2-40B4-BE49-F238E27FC236}">
                <a16:creationId xmlns:a16="http://schemas.microsoft.com/office/drawing/2014/main" id="{5E89346C-4F5D-C171-E979-BB2D841E1332}"/>
              </a:ext>
            </a:extLst>
          </p:cNvPr>
          <p:cNvSpPr/>
          <p:nvPr/>
        </p:nvSpPr>
        <p:spPr>
          <a:xfrm>
            <a:off x="6383302" y="2751109"/>
            <a:ext cx="830269" cy="671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X</a:t>
            </a:r>
          </a:p>
        </p:txBody>
      </p:sp>
      <p:sp>
        <p:nvSpPr>
          <p:cNvPr id="8193" name="Oval 8192">
            <a:extLst>
              <a:ext uri="{FF2B5EF4-FFF2-40B4-BE49-F238E27FC236}">
                <a16:creationId xmlns:a16="http://schemas.microsoft.com/office/drawing/2014/main" id="{B7AC22BD-0B30-2999-52D8-1C402EE04E3D}"/>
              </a:ext>
            </a:extLst>
          </p:cNvPr>
          <p:cNvSpPr/>
          <p:nvPr/>
        </p:nvSpPr>
        <p:spPr>
          <a:xfrm>
            <a:off x="7025249" y="3343336"/>
            <a:ext cx="830269" cy="671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+</a:t>
            </a:r>
          </a:p>
        </p:txBody>
      </p:sp>
      <p:cxnSp>
        <p:nvCxnSpPr>
          <p:cNvPr id="8195" name="Straight Arrow Connector 8194">
            <a:extLst>
              <a:ext uri="{FF2B5EF4-FFF2-40B4-BE49-F238E27FC236}">
                <a16:creationId xmlns:a16="http://schemas.microsoft.com/office/drawing/2014/main" id="{A12AAED2-63AC-98A4-E4A7-97253C24599F}"/>
              </a:ext>
            </a:extLst>
          </p:cNvPr>
          <p:cNvCxnSpPr>
            <a:endCxn id="8192" idx="1"/>
          </p:cNvCxnSpPr>
          <p:nvPr/>
        </p:nvCxnSpPr>
        <p:spPr>
          <a:xfrm>
            <a:off x="6502381" y="2505989"/>
            <a:ext cx="2511" cy="343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6" name="Straight Arrow Connector 8195">
            <a:extLst>
              <a:ext uri="{FF2B5EF4-FFF2-40B4-BE49-F238E27FC236}">
                <a16:creationId xmlns:a16="http://schemas.microsoft.com/office/drawing/2014/main" id="{D522C00E-8EBB-9A07-8D21-EA3DC9402EA9}"/>
              </a:ext>
            </a:extLst>
          </p:cNvPr>
          <p:cNvCxnSpPr>
            <a:cxnSpLocks/>
            <a:endCxn id="8192" idx="7"/>
          </p:cNvCxnSpPr>
          <p:nvPr/>
        </p:nvCxnSpPr>
        <p:spPr>
          <a:xfrm>
            <a:off x="7091981" y="2505989"/>
            <a:ext cx="0" cy="343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7" name="Straight Arrow Connector 8196">
            <a:extLst>
              <a:ext uri="{FF2B5EF4-FFF2-40B4-BE49-F238E27FC236}">
                <a16:creationId xmlns:a16="http://schemas.microsoft.com/office/drawing/2014/main" id="{BCDD955B-22B7-2103-6DE6-C42EC3F7E9D0}"/>
              </a:ext>
            </a:extLst>
          </p:cNvPr>
          <p:cNvCxnSpPr>
            <a:stCxn id="8192" idx="4"/>
            <a:endCxn id="8193" idx="2"/>
          </p:cNvCxnSpPr>
          <p:nvPr/>
        </p:nvCxnSpPr>
        <p:spPr>
          <a:xfrm>
            <a:off x="6798437" y="3422986"/>
            <a:ext cx="226812" cy="256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8" name="Straight Arrow Connector 8197">
            <a:extLst>
              <a:ext uri="{FF2B5EF4-FFF2-40B4-BE49-F238E27FC236}">
                <a16:creationId xmlns:a16="http://schemas.microsoft.com/office/drawing/2014/main" id="{C5831837-3E65-93F1-1021-BF33FE707395}"/>
              </a:ext>
            </a:extLst>
          </p:cNvPr>
          <p:cNvCxnSpPr>
            <a:cxnSpLocks/>
            <a:endCxn id="8193" idx="0"/>
          </p:cNvCxnSpPr>
          <p:nvPr/>
        </p:nvCxnSpPr>
        <p:spPr>
          <a:xfrm flipH="1">
            <a:off x="7440384" y="2488498"/>
            <a:ext cx="340684" cy="8548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99" name="Straight Arrow Connector 8198">
            <a:extLst>
              <a:ext uri="{FF2B5EF4-FFF2-40B4-BE49-F238E27FC236}">
                <a16:creationId xmlns:a16="http://schemas.microsoft.com/office/drawing/2014/main" id="{B28C2448-4B41-6DF1-6AFD-9052705E10BE}"/>
              </a:ext>
            </a:extLst>
          </p:cNvPr>
          <p:cNvCxnSpPr>
            <a:cxnSpLocks/>
            <a:endCxn id="8193" idx="6"/>
          </p:cNvCxnSpPr>
          <p:nvPr/>
        </p:nvCxnSpPr>
        <p:spPr>
          <a:xfrm flipH="1">
            <a:off x="7855518" y="2488498"/>
            <a:ext cx="515150" cy="1190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4" name="Oval 8203">
            <a:extLst>
              <a:ext uri="{FF2B5EF4-FFF2-40B4-BE49-F238E27FC236}">
                <a16:creationId xmlns:a16="http://schemas.microsoft.com/office/drawing/2014/main" id="{307EB6C2-47DA-A85E-497A-B563023BA2AA}"/>
              </a:ext>
            </a:extLst>
          </p:cNvPr>
          <p:cNvSpPr/>
          <p:nvPr/>
        </p:nvSpPr>
        <p:spPr>
          <a:xfrm>
            <a:off x="3398610" y="2750398"/>
            <a:ext cx="830269" cy="671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205" name="Oval 8204">
            <a:extLst>
              <a:ext uri="{FF2B5EF4-FFF2-40B4-BE49-F238E27FC236}">
                <a16:creationId xmlns:a16="http://schemas.microsoft.com/office/drawing/2014/main" id="{F770AB57-BE78-667F-FEA6-A343A733476F}"/>
              </a:ext>
            </a:extLst>
          </p:cNvPr>
          <p:cNvSpPr/>
          <p:nvPr/>
        </p:nvSpPr>
        <p:spPr>
          <a:xfrm>
            <a:off x="4040557" y="3342625"/>
            <a:ext cx="830269" cy="671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/>
              <a:t>+</a:t>
            </a:r>
          </a:p>
        </p:txBody>
      </p:sp>
      <p:cxnSp>
        <p:nvCxnSpPr>
          <p:cNvPr id="8206" name="Straight Arrow Connector 8205">
            <a:extLst>
              <a:ext uri="{FF2B5EF4-FFF2-40B4-BE49-F238E27FC236}">
                <a16:creationId xmlns:a16="http://schemas.microsoft.com/office/drawing/2014/main" id="{6C146B3C-F29E-800C-D95E-9C5B30765864}"/>
              </a:ext>
            </a:extLst>
          </p:cNvPr>
          <p:cNvCxnSpPr>
            <a:endCxn id="8204" idx="1"/>
          </p:cNvCxnSpPr>
          <p:nvPr/>
        </p:nvCxnSpPr>
        <p:spPr>
          <a:xfrm>
            <a:off x="3517689" y="2505278"/>
            <a:ext cx="2511" cy="343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7" name="Straight Arrow Connector 8206">
            <a:extLst>
              <a:ext uri="{FF2B5EF4-FFF2-40B4-BE49-F238E27FC236}">
                <a16:creationId xmlns:a16="http://schemas.microsoft.com/office/drawing/2014/main" id="{8AB20DDD-52C7-BBE3-0926-D46B5FB33443}"/>
              </a:ext>
            </a:extLst>
          </p:cNvPr>
          <p:cNvCxnSpPr>
            <a:cxnSpLocks/>
            <a:endCxn id="8204" idx="7"/>
          </p:cNvCxnSpPr>
          <p:nvPr/>
        </p:nvCxnSpPr>
        <p:spPr>
          <a:xfrm>
            <a:off x="4107289" y="2505278"/>
            <a:ext cx="0" cy="343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8" name="Straight Arrow Connector 8207">
            <a:extLst>
              <a:ext uri="{FF2B5EF4-FFF2-40B4-BE49-F238E27FC236}">
                <a16:creationId xmlns:a16="http://schemas.microsoft.com/office/drawing/2014/main" id="{05120864-4E8B-3768-8B3B-40147605BFD9}"/>
              </a:ext>
            </a:extLst>
          </p:cNvPr>
          <p:cNvCxnSpPr>
            <a:stCxn id="8204" idx="4"/>
            <a:endCxn id="8205" idx="2"/>
          </p:cNvCxnSpPr>
          <p:nvPr/>
        </p:nvCxnSpPr>
        <p:spPr>
          <a:xfrm>
            <a:off x="3813745" y="3422275"/>
            <a:ext cx="226812" cy="256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09" name="Straight Arrow Connector 8208">
            <a:extLst>
              <a:ext uri="{FF2B5EF4-FFF2-40B4-BE49-F238E27FC236}">
                <a16:creationId xmlns:a16="http://schemas.microsoft.com/office/drawing/2014/main" id="{003A3EB5-9EE4-5CBF-249E-B89689581447}"/>
              </a:ext>
            </a:extLst>
          </p:cNvPr>
          <p:cNvCxnSpPr>
            <a:cxnSpLocks/>
            <a:endCxn id="8204" idx="6"/>
          </p:cNvCxnSpPr>
          <p:nvPr/>
        </p:nvCxnSpPr>
        <p:spPr>
          <a:xfrm flipH="1">
            <a:off x="4228879" y="2487787"/>
            <a:ext cx="567497" cy="5985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0" name="Straight Arrow Connector 8209">
            <a:extLst>
              <a:ext uri="{FF2B5EF4-FFF2-40B4-BE49-F238E27FC236}">
                <a16:creationId xmlns:a16="http://schemas.microsoft.com/office/drawing/2014/main" id="{239BD8E3-08FC-9CFB-631E-ACB5D2A1FB02}"/>
              </a:ext>
            </a:extLst>
          </p:cNvPr>
          <p:cNvCxnSpPr>
            <a:cxnSpLocks/>
            <a:endCxn id="8205" idx="6"/>
          </p:cNvCxnSpPr>
          <p:nvPr/>
        </p:nvCxnSpPr>
        <p:spPr>
          <a:xfrm flipH="1">
            <a:off x="4870826" y="2487787"/>
            <a:ext cx="515150" cy="1190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3" name="TextBox 8212">
            <a:extLst>
              <a:ext uri="{FF2B5EF4-FFF2-40B4-BE49-F238E27FC236}">
                <a16:creationId xmlns:a16="http://schemas.microsoft.com/office/drawing/2014/main" id="{FA96F642-8832-B5E4-1605-4ABB3EA3DC70}"/>
              </a:ext>
            </a:extLst>
          </p:cNvPr>
          <p:cNvSpPr txBox="1"/>
          <p:nvPr/>
        </p:nvSpPr>
        <p:spPr>
          <a:xfrm>
            <a:off x="3365950" y="2909261"/>
            <a:ext cx="948360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chemeClr val="bg1"/>
                </a:solidFill>
              </a:rPr>
              <a:t> a*</a:t>
            </a:r>
            <a:r>
              <a:rPr lang="en-US" sz="1800" dirty="0" err="1">
                <a:solidFill>
                  <a:schemeClr val="bg1"/>
                </a:solidFill>
              </a:rPr>
              <a:t>b+c</a:t>
            </a:r>
            <a:r>
              <a:rPr lang="en-US" sz="1800" dirty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215" name="Oval 8214">
            <a:extLst>
              <a:ext uri="{FF2B5EF4-FFF2-40B4-BE49-F238E27FC236}">
                <a16:creationId xmlns:a16="http://schemas.microsoft.com/office/drawing/2014/main" id="{DEACF27F-B1CB-4968-A3B2-BCDE97C6E5CE}"/>
              </a:ext>
            </a:extLst>
          </p:cNvPr>
          <p:cNvSpPr/>
          <p:nvPr/>
        </p:nvSpPr>
        <p:spPr>
          <a:xfrm>
            <a:off x="9979254" y="3287485"/>
            <a:ext cx="830269" cy="671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cxnSp>
        <p:nvCxnSpPr>
          <p:cNvPr id="8216" name="Straight Arrow Connector 8215">
            <a:extLst>
              <a:ext uri="{FF2B5EF4-FFF2-40B4-BE49-F238E27FC236}">
                <a16:creationId xmlns:a16="http://schemas.microsoft.com/office/drawing/2014/main" id="{F6610E33-FBC0-4660-30C5-3B7237EA6441}"/>
              </a:ext>
            </a:extLst>
          </p:cNvPr>
          <p:cNvCxnSpPr>
            <a:cxnSpLocks/>
            <a:endCxn id="8215" idx="2"/>
          </p:cNvCxnSpPr>
          <p:nvPr/>
        </p:nvCxnSpPr>
        <p:spPr>
          <a:xfrm>
            <a:off x="9456386" y="2450139"/>
            <a:ext cx="522868" cy="11732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7" name="Straight Arrow Connector 8216">
            <a:extLst>
              <a:ext uri="{FF2B5EF4-FFF2-40B4-BE49-F238E27FC236}">
                <a16:creationId xmlns:a16="http://schemas.microsoft.com/office/drawing/2014/main" id="{D741B1FE-6EBC-B209-E701-07BBBE0CB54D}"/>
              </a:ext>
            </a:extLst>
          </p:cNvPr>
          <p:cNvCxnSpPr>
            <a:cxnSpLocks/>
            <a:endCxn id="8215" idx="1"/>
          </p:cNvCxnSpPr>
          <p:nvPr/>
        </p:nvCxnSpPr>
        <p:spPr>
          <a:xfrm>
            <a:off x="10045986" y="2450139"/>
            <a:ext cx="54858" cy="9357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19" name="Straight Arrow Connector 8218">
            <a:extLst>
              <a:ext uri="{FF2B5EF4-FFF2-40B4-BE49-F238E27FC236}">
                <a16:creationId xmlns:a16="http://schemas.microsoft.com/office/drawing/2014/main" id="{0AB79440-B895-62DD-E71B-8B567EAD3662}"/>
              </a:ext>
            </a:extLst>
          </p:cNvPr>
          <p:cNvCxnSpPr>
            <a:cxnSpLocks/>
            <a:endCxn id="8215" idx="7"/>
          </p:cNvCxnSpPr>
          <p:nvPr/>
        </p:nvCxnSpPr>
        <p:spPr>
          <a:xfrm flipH="1">
            <a:off x="10687933" y="2432648"/>
            <a:ext cx="47140" cy="9532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20" name="Straight Arrow Connector 8219">
            <a:extLst>
              <a:ext uri="{FF2B5EF4-FFF2-40B4-BE49-F238E27FC236}">
                <a16:creationId xmlns:a16="http://schemas.microsoft.com/office/drawing/2014/main" id="{63E2D766-D337-E711-E092-5FCE79A713F8}"/>
              </a:ext>
            </a:extLst>
          </p:cNvPr>
          <p:cNvCxnSpPr>
            <a:cxnSpLocks/>
            <a:endCxn id="8215" idx="6"/>
          </p:cNvCxnSpPr>
          <p:nvPr/>
        </p:nvCxnSpPr>
        <p:spPr>
          <a:xfrm flipH="1">
            <a:off x="10809523" y="2432648"/>
            <a:ext cx="515150" cy="11907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24" name="TextBox 8223">
            <a:extLst>
              <a:ext uri="{FF2B5EF4-FFF2-40B4-BE49-F238E27FC236}">
                <a16:creationId xmlns:a16="http://schemas.microsoft.com/office/drawing/2014/main" id="{F39D75AE-674E-75F0-DAAD-BAD60C08E59E}"/>
              </a:ext>
            </a:extLst>
          </p:cNvPr>
          <p:cNvSpPr txBox="1"/>
          <p:nvPr/>
        </p:nvSpPr>
        <p:spPr>
          <a:xfrm>
            <a:off x="9868424" y="3478691"/>
            <a:ext cx="1535558" cy="2846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 a*</a:t>
            </a:r>
            <a:r>
              <a:rPr lang="en-US" sz="1600" dirty="0" err="1">
                <a:solidFill>
                  <a:schemeClr val="bg1"/>
                </a:solidFill>
              </a:rPr>
              <a:t>b+c+d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8226" name="TextBox 8225">
            <a:extLst>
              <a:ext uri="{FF2B5EF4-FFF2-40B4-BE49-F238E27FC236}">
                <a16:creationId xmlns:a16="http://schemas.microsoft.com/office/drawing/2014/main" id="{375320A1-88A5-A9A8-0AE1-F6F200463909}"/>
              </a:ext>
            </a:extLst>
          </p:cNvPr>
          <p:cNvSpPr txBox="1"/>
          <p:nvPr/>
        </p:nvSpPr>
        <p:spPr>
          <a:xfrm>
            <a:off x="641200" y="2230951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</a:t>
            </a:r>
            <a:endParaRPr lang="en-US" dirty="0"/>
          </a:p>
        </p:txBody>
      </p:sp>
      <p:sp>
        <p:nvSpPr>
          <p:cNvPr id="8227" name="TextBox 8226">
            <a:extLst>
              <a:ext uri="{FF2B5EF4-FFF2-40B4-BE49-F238E27FC236}">
                <a16:creationId xmlns:a16="http://schemas.microsoft.com/office/drawing/2014/main" id="{AAA4D558-AAAE-4669-1EC0-232FDF38FDEA}"/>
              </a:ext>
            </a:extLst>
          </p:cNvPr>
          <p:cNvSpPr txBox="1"/>
          <p:nvPr/>
        </p:nvSpPr>
        <p:spPr>
          <a:xfrm>
            <a:off x="1238698" y="2237596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8228" name="TextBox 8227">
            <a:extLst>
              <a:ext uri="{FF2B5EF4-FFF2-40B4-BE49-F238E27FC236}">
                <a16:creationId xmlns:a16="http://schemas.microsoft.com/office/drawing/2014/main" id="{249A0407-619E-6059-5D2B-F059472E5A0E}"/>
              </a:ext>
            </a:extLst>
          </p:cNvPr>
          <p:cNvSpPr txBox="1"/>
          <p:nvPr/>
        </p:nvSpPr>
        <p:spPr>
          <a:xfrm>
            <a:off x="1911498" y="2222357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8229" name="TextBox 8228">
            <a:extLst>
              <a:ext uri="{FF2B5EF4-FFF2-40B4-BE49-F238E27FC236}">
                <a16:creationId xmlns:a16="http://schemas.microsoft.com/office/drawing/2014/main" id="{181CDB24-BF94-ECD7-2997-368BCB162EA9}"/>
              </a:ext>
            </a:extLst>
          </p:cNvPr>
          <p:cNvSpPr txBox="1"/>
          <p:nvPr/>
        </p:nvSpPr>
        <p:spPr>
          <a:xfrm>
            <a:off x="2493508" y="2222357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230" name="TextBox 8229">
            <a:extLst>
              <a:ext uri="{FF2B5EF4-FFF2-40B4-BE49-F238E27FC236}">
                <a16:creationId xmlns:a16="http://schemas.microsoft.com/office/drawing/2014/main" id="{AD554491-92F9-6229-FE01-2953A7D75E58}"/>
              </a:ext>
            </a:extLst>
          </p:cNvPr>
          <p:cNvSpPr txBox="1"/>
          <p:nvPr/>
        </p:nvSpPr>
        <p:spPr>
          <a:xfrm>
            <a:off x="3370964" y="2237633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</a:t>
            </a:r>
            <a:endParaRPr lang="en-US" dirty="0"/>
          </a:p>
        </p:txBody>
      </p:sp>
      <p:sp>
        <p:nvSpPr>
          <p:cNvPr id="8231" name="TextBox 8230">
            <a:extLst>
              <a:ext uri="{FF2B5EF4-FFF2-40B4-BE49-F238E27FC236}">
                <a16:creationId xmlns:a16="http://schemas.microsoft.com/office/drawing/2014/main" id="{1BEC0A8A-49A5-6052-F3F3-05C4E170685A}"/>
              </a:ext>
            </a:extLst>
          </p:cNvPr>
          <p:cNvSpPr txBox="1"/>
          <p:nvPr/>
        </p:nvSpPr>
        <p:spPr>
          <a:xfrm>
            <a:off x="3968462" y="2244277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8232" name="TextBox 8231">
            <a:extLst>
              <a:ext uri="{FF2B5EF4-FFF2-40B4-BE49-F238E27FC236}">
                <a16:creationId xmlns:a16="http://schemas.microsoft.com/office/drawing/2014/main" id="{C5D36CA3-40EF-6A12-20C5-E5FE333EE252}"/>
              </a:ext>
            </a:extLst>
          </p:cNvPr>
          <p:cNvSpPr txBox="1"/>
          <p:nvPr/>
        </p:nvSpPr>
        <p:spPr>
          <a:xfrm>
            <a:off x="4641262" y="2229039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8233" name="TextBox 8232">
            <a:extLst>
              <a:ext uri="{FF2B5EF4-FFF2-40B4-BE49-F238E27FC236}">
                <a16:creationId xmlns:a16="http://schemas.microsoft.com/office/drawing/2014/main" id="{9B10D568-49DC-0DBE-BAA2-E76171252E0D}"/>
              </a:ext>
            </a:extLst>
          </p:cNvPr>
          <p:cNvSpPr txBox="1"/>
          <p:nvPr/>
        </p:nvSpPr>
        <p:spPr>
          <a:xfrm>
            <a:off x="5223272" y="2229039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234" name="TextBox 8233">
            <a:extLst>
              <a:ext uri="{FF2B5EF4-FFF2-40B4-BE49-F238E27FC236}">
                <a16:creationId xmlns:a16="http://schemas.microsoft.com/office/drawing/2014/main" id="{0027D277-F8BB-D76F-D73B-C0D4816C0544}"/>
              </a:ext>
            </a:extLst>
          </p:cNvPr>
          <p:cNvSpPr txBox="1"/>
          <p:nvPr/>
        </p:nvSpPr>
        <p:spPr>
          <a:xfrm>
            <a:off x="6344299" y="2253871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</a:t>
            </a:r>
            <a:endParaRPr lang="en-US" dirty="0"/>
          </a:p>
        </p:txBody>
      </p:sp>
      <p:sp>
        <p:nvSpPr>
          <p:cNvPr id="8235" name="TextBox 8234">
            <a:extLst>
              <a:ext uri="{FF2B5EF4-FFF2-40B4-BE49-F238E27FC236}">
                <a16:creationId xmlns:a16="http://schemas.microsoft.com/office/drawing/2014/main" id="{EE2C437E-F2F4-B140-2ECE-8B87AC48EA84}"/>
              </a:ext>
            </a:extLst>
          </p:cNvPr>
          <p:cNvSpPr txBox="1"/>
          <p:nvPr/>
        </p:nvSpPr>
        <p:spPr>
          <a:xfrm>
            <a:off x="6941797" y="2260515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8236" name="TextBox 8235">
            <a:extLst>
              <a:ext uri="{FF2B5EF4-FFF2-40B4-BE49-F238E27FC236}">
                <a16:creationId xmlns:a16="http://schemas.microsoft.com/office/drawing/2014/main" id="{77792EB5-2BCB-A9B5-F204-FFFD759AED95}"/>
              </a:ext>
            </a:extLst>
          </p:cNvPr>
          <p:cNvSpPr txBox="1"/>
          <p:nvPr/>
        </p:nvSpPr>
        <p:spPr>
          <a:xfrm>
            <a:off x="7614597" y="2245277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8237" name="TextBox 8236">
            <a:extLst>
              <a:ext uri="{FF2B5EF4-FFF2-40B4-BE49-F238E27FC236}">
                <a16:creationId xmlns:a16="http://schemas.microsoft.com/office/drawing/2014/main" id="{9B40299D-EA29-A0AA-979A-C27806290129}"/>
              </a:ext>
            </a:extLst>
          </p:cNvPr>
          <p:cNvSpPr txBox="1"/>
          <p:nvPr/>
        </p:nvSpPr>
        <p:spPr>
          <a:xfrm>
            <a:off x="8196607" y="2245277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238" name="TextBox 8237">
            <a:extLst>
              <a:ext uri="{FF2B5EF4-FFF2-40B4-BE49-F238E27FC236}">
                <a16:creationId xmlns:a16="http://schemas.microsoft.com/office/drawing/2014/main" id="{BF7B3D37-6445-B220-11C5-BD79883194FE}"/>
              </a:ext>
            </a:extLst>
          </p:cNvPr>
          <p:cNvSpPr txBox="1"/>
          <p:nvPr/>
        </p:nvSpPr>
        <p:spPr>
          <a:xfrm>
            <a:off x="9327654" y="2220142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a</a:t>
            </a:r>
            <a:endParaRPr lang="en-US" dirty="0"/>
          </a:p>
        </p:txBody>
      </p:sp>
      <p:sp>
        <p:nvSpPr>
          <p:cNvPr id="8239" name="TextBox 8238">
            <a:extLst>
              <a:ext uri="{FF2B5EF4-FFF2-40B4-BE49-F238E27FC236}">
                <a16:creationId xmlns:a16="http://schemas.microsoft.com/office/drawing/2014/main" id="{268C0D29-FB11-9A1D-D53B-735FE2F09968}"/>
              </a:ext>
            </a:extLst>
          </p:cNvPr>
          <p:cNvSpPr txBox="1"/>
          <p:nvPr/>
        </p:nvSpPr>
        <p:spPr>
          <a:xfrm>
            <a:off x="9925152" y="2226786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</a:t>
            </a:r>
          </a:p>
        </p:txBody>
      </p:sp>
      <p:sp>
        <p:nvSpPr>
          <p:cNvPr id="8240" name="TextBox 8239">
            <a:extLst>
              <a:ext uri="{FF2B5EF4-FFF2-40B4-BE49-F238E27FC236}">
                <a16:creationId xmlns:a16="http://schemas.microsoft.com/office/drawing/2014/main" id="{998AF16F-EDBA-5FA0-8A45-37306581A24B}"/>
              </a:ext>
            </a:extLst>
          </p:cNvPr>
          <p:cNvSpPr txBox="1"/>
          <p:nvPr/>
        </p:nvSpPr>
        <p:spPr>
          <a:xfrm>
            <a:off x="10597952" y="2211548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8241" name="TextBox 8240">
            <a:extLst>
              <a:ext uri="{FF2B5EF4-FFF2-40B4-BE49-F238E27FC236}">
                <a16:creationId xmlns:a16="http://schemas.microsoft.com/office/drawing/2014/main" id="{2EC68042-952F-4F77-FC94-33376A54ADB0}"/>
              </a:ext>
            </a:extLst>
          </p:cNvPr>
          <p:cNvSpPr txBox="1"/>
          <p:nvPr/>
        </p:nvSpPr>
        <p:spPr>
          <a:xfrm>
            <a:off x="11179962" y="2211548"/>
            <a:ext cx="289421" cy="310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</a:t>
            </a:r>
          </a:p>
        </p:txBody>
      </p:sp>
      <p:sp>
        <p:nvSpPr>
          <p:cNvPr id="8243" name="TextBox 8242">
            <a:extLst>
              <a:ext uri="{FF2B5EF4-FFF2-40B4-BE49-F238E27FC236}">
                <a16:creationId xmlns:a16="http://schemas.microsoft.com/office/drawing/2014/main" id="{374C4894-3753-A27F-F375-4D3452642A0A}"/>
              </a:ext>
            </a:extLst>
          </p:cNvPr>
          <p:cNvSpPr txBox="1"/>
          <p:nvPr/>
        </p:nvSpPr>
        <p:spPr>
          <a:xfrm>
            <a:off x="20182" y="2439048"/>
            <a:ext cx="6478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92D050"/>
                </a:solidFill>
              </a:rPr>
              <a:t>FP8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8244" name="TextBox 8243">
            <a:extLst>
              <a:ext uri="{FF2B5EF4-FFF2-40B4-BE49-F238E27FC236}">
                <a16:creationId xmlns:a16="http://schemas.microsoft.com/office/drawing/2014/main" id="{FBDF3DF8-EF8B-8269-D517-F05494D15F14}"/>
              </a:ext>
            </a:extLst>
          </p:cNvPr>
          <p:cNvSpPr txBox="1"/>
          <p:nvPr/>
        </p:nvSpPr>
        <p:spPr>
          <a:xfrm>
            <a:off x="29655" y="3305592"/>
            <a:ext cx="796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FP16</a:t>
            </a:r>
            <a:endParaRPr lang="en-US" dirty="0">
              <a:solidFill>
                <a:srgbClr val="FFC000"/>
              </a:solidFill>
            </a:endParaRPr>
          </a:p>
        </p:txBody>
      </p:sp>
      <p:cxnSp>
        <p:nvCxnSpPr>
          <p:cNvPr id="8246" name="Straight Arrow Connector 8245">
            <a:extLst>
              <a:ext uri="{FF2B5EF4-FFF2-40B4-BE49-F238E27FC236}">
                <a16:creationId xmlns:a16="http://schemas.microsoft.com/office/drawing/2014/main" id="{DE547FD4-F652-635D-64DC-E9943C3D7345}"/>
              </a:ext>
            </a:extLst>
          </p:cNvPr>
          <p:cNvCxnSpPr>
            <a:stCxn id="24" idx="4"/>
          </p:cNvCxnSpPr>
          <p:nvPr/>
        </p:nvCxnSpPr>
        <p:spPr>
          <a:xfrm>
            <a:off x="1729992" y="3992911"/>
            <a:ext cx="4939" cy="178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47" name="Straight Arrow Connector 8246">
            <a:extLst>
              <a:ext uri="{FF2B5EF4-FFF2-40B4-BE49-F238E27FC236}">
                <a16:creationId xmlns:a16="http://schemas.microsoft.com/office/drawing/2014/main" id="{EAB8832D-F57F-1581-20E4-71D1C60B9226}"/>
              </a:ext>
            </a:extLst>
          </p:cNvPr>
          <p:cNvCxnSpPr/>
          <p:nvPr/>
        </p:nvCxnSpPr>
        <p:spPr>
          <a:xfrm>
            <a:off x="4451473" y="3987210"/>
            <a:ext cx="4939" cy="178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48" name="Straight Arrow Connector 8247">
            <a:extLst>
              <a:ext uri="{FF2B5EF4-FFF2-40B4-BE49-F238E27FC236}">
                <a16:creationId xmlns:a16="http://schemas.microsoft.com/office/drawing/2014/main" id="{0BF1307B-459E-B846-E670-37D55D83CDD6}"/>
              </a:ext>
            </a:extLst>
          </p:cNvPr>
          <p:cNvCxnSpPr/>
          <p:nvPr/>
        </p:nvCxnSpPr>
        <p:spPr>
          <a:xfrm>
            <a:off x="7451373" y="3993091"/>
            <a:ext cx="4939" cy="178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49" name="Straight Arrow Connector 8248">
            <a:extLst>
              <a:ext uri="{FF2B5EF4-FFF2-40B4-BE49-F238E27FC236}">
                <a16:creationId xmlns:a16="http://schemas.microsoft.com/office/drawing/2014/main" id="{C354D008-FFCC-0EAF-73B0-27460E2BC732}"/>
              </a:ext>
            </a:extLst>
          </p:cNvPr>
          <p:cNvCxnSpPr/>
          <p:nvPr/>
        </p:nvCxnSpPr>
        <p:spPr>
          <a:xfrm>
            <a:off x="10403175" y="3954568"/>
            <a:ext cx="4939" cy="1787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50" name="TextBox 8249">
            <a:extLst>
              <a:ext uri="{FF2B5EF4-FFF2-40B4-BE49-F238E27FC236}">
                <a16:creationId xmlns:a16="http://schemas.microsoft.com/office/drawing/2014/main" id="{16B6839F-7BED-0DB7-C56B-CB252299CDF5}"/>
              </a:ext>
            </a:extLst>
          </p:cNvPr>
          <p:cNvSpPr txBox="1"/>
          <p:nvPr/>
        </p:nvSpPr>
        <p:spPr>
          <a:xfrm>
            <a:off x="38682" y="3822193"/>
            <a:ext cx="796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FP16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24" name="TextBox 1023">
            <a:extLst>
              <a:ext uri="{FF2B5EF4-FFF2-40B4-BE49-F238E27FC236}">
                <a16:creationId xmlns:a16="http://schemas.microsoft.com/office/drawing/2014/main" id="{82A9F3E5-3589-DC95-6A0B-7BCA2E4DA06D}"/>
              </a:ext>
            </a:extLst>
          </p:cNvPr>
          <p:cNvSpPr txBox="1"/>
          <p:nvPr/>
        </p:nvSpPr>
        <p:spPr>
          <a:xfrm>
            <a:off x="19708" y="4561681"/>
            <a:ext cx="36491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FPCore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f1 (a b c d)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:precision (float 5 8)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(! :precision (float 5 16)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(+ (* a b) (+ c d))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9150889C-1FD5-95EB-7332-D25EAA9F19F1}"/>
              </a:ext>
            </a:extLst>
          </p:cNvPr>
          <p:cNvSpPr txBox="1"/>
          <p:nvPr/>
        </p:nvSpPr>
        <p:spPr>
          <a:xfrm>
            <a:off x="2973245" y="4552518"/>
            <a:ext cx="387338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FPCore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f2 (a b c d)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:precision (float 5 8)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(! :precision (float 5 16)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(+ (</a:t>
            </a:r>
            <a:r>
              <a:rPr lang="en-US" sz="1400" dirty="0" err="1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fma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 b c) d)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</a:p>
        </p:txBody>
      </p:sp>
      <p:sp>
        <p:nvSpPr>
          <p:cNvPr id="1029" name="TextBox 1028">
            <a:extLst>
              <a:ext uri="{FF2B5EF4-FFF2-40B4-BE49-F238E27FC236}">
                <a16:creationId xmlns:a16="http://schemas.microsoft.com/office/drawing/2014/main" id="{B6D5E8C0-230C-8C54-39FF-4421FA1FB52B}"/>
              </a:ext>
            </a:extLst>
          </p:cNvPr>
          <p:cNvSpPr txBox="1"/>
          <p:nvPr/>
        </p:nvSpPr>
        <p:spPr>
          <a:xfrm>
            <a:off x="9131939" y="4560124"/>
            <a:ext cx="3055124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FPCore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f4 (a b c d)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:precision (float 5 8)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(! :precision (float 5 16)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(cast (! :precision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real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(+ (* a b) (+ c d))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))))</a:t>
            </a:r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738F32FE-FCF0-2831-0F3F-A78F249F56CE}"/>
              </a:ext>
            </a:extLst>
          </p:cNvPr>
          <p:cNvSpPr txBox="1"/>
          <p:nvPr/>
        </p:nvSpPr>
        <p:spPr>
          <a:xfrm>
            <a:off x="5896323" y="4569940"/>
            <a:ext cx="364917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FPCore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f3 (a b c d)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:precision (float 5 8)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(! :precision (float 5 16)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(cast (! :precision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real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(+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(! :precision (float 5 16)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(* a b)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(+ c d))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))))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</p:txBody>
      </p:sp>
      <p:sp>
        <p:nvSpPr>
          <p:cNvPr id="1037" name="Rectangle 1036">
            <a:extLst>
              <a:ext uri="{FF2B5EF4-FFF2-40B4-BE49-F238E27FC236}">
                <a16:creationId xmlns:a16="http://schemas.microsoft.com/office/drawing/2014/main" id="{3B3EE420-0E11-98DB-35DB-3543651902D0}"/>
              </a:ext>
            </a:extLst>
          </p:cNvPr>
          <p:cNvSpPr/>
          <p:nvPr/>
        </p:nvSpPr>
        <p:spPr>
          <a:xfrm>
            <a:off x="1399757" y="4806159"/>
            <a:ext cx="1111919" cy="219385"/>
          </a:xfrm>
          <a:prstGeom prst="rect">
            <a:avLst/>
          </a:prstGeom>
          <a:solidFill>
            <a:srgbClr val="92D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030B7BEB-A6AB-AF69-750A-2B4164100215}"/>
              </a:ext>
            </a:extLst>
          </p:cNvPr>
          <p:cNvSpPr/>
          <p:nvPr/>
        </p:nvSpPr>
        <p:spPr>
          <a:xfrm>
            <a:off x="4374723" y="4793093"/>
            <a:ext cx="1111919" cy="219385"/>
          </a:xfrm>
          <a:prstGeom prst="rect">
            <a:avLst/>
          </a:prstGeom>
          <a:solidFill>
            <a:srgbClr val="92D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9" name="Rectangle 1038">
            <a:extLst>
              <a:ext uri="{FF2B5EF4-FFF2-40B4-BE49-F238E27FC236}">
                <a16:creationId xmlns:a16="http://schemas.microsoft.com/office/drawing/2014/main" id="{A6F518C6-4F9B-A959-3761-68BC646D22D2}"/>
              </a:ext>
            </a:extLst>
          </p:cNvPr>
          <p:cNvSpPr/>
          <p:nvPr/>
        </p:nvSpPr>
        <p:spPr>
          <a:xfrm>
            <a:off x="7278564" y="4817367"/>
            <a:ext cx="1111919" cy="219385"/>
          </a:xfrm>
          <a:prstGeom prst="rect">
            <a:avLst/>
          </a:prstGeom>
          <a:solidFill>
            <a:srgbClr val="92D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022583D6-D812-949A-5AEF-B2CDE3F0BFC1}"/>
              </a:ext>
            </a:extLst>
          </p:cNvPr>
          <p:cNvSpPr/>
          <p:nvPr/>
        </p:nvSpPr>
        <p:spPr>
          <a:xfrm>
            <a:off x="10515396" y="4812234"/>
            <a:ext cx="1111919" cy="219385"/>
          </a:xfrm>
          <a:prstGeom prst="rect">
            <a:avLst/>
          </a:prstGeom>
          <a:solidFill>
            <a:srgbClr val="92D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1" name="Rectangle 1040">
            <a:extLst>
              <a:ext uri="{FF2B5EF4-FFF2-40B4-BE49-F238E27FC236}">
                <a16:creationId xmlns:a16="http://schemas.microsoft.com/office/drawing/2014/main" id="{1D4B7412-76FC-D4E5-A10B-9D4D41522307}"/>
              </a:ext>
            </a:extLst>
          </p:cNvPr>
          <p:cNvSpPr/>
          <p:nvPr/>
        </p:nvSpPr>
        <p:spPr>
          <a:xfrm>
            <a:off x="1734931" y="5035206"/>
            <a:ext cx="1204722" cy="219385"/>
          </a:xfrm>
          <a:prstGeom prst="rect">
            <a:avLst/>
          </a:prstGeom>
          <a:solidFill>
            <a:srgbClr val="FFC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7AE5289B-EF43-D9FB-AB24-A9424A02FB71}"/>
              </a:ext>
            </a:extLst>
          </p:cNvPr>
          <p:cNvSpPr/>
          <p:nvPr/>
        </p:nvSpPr>
        <p:spPr>
          <a:xfrm>
            <a:off x="4691601" y="5025294"/>
            <a:ext cx="1204722" cy="219385"/>
          </a:xfrm>
          <a:prstGeom prst="rect">
            <a:avLst/>
          </a:prstGeom>
          <a:solidFill>
            <a:srgbClr val="FFC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F9C8993D-8F5C-EEA7-3D32-B1E163F17ED9}"/>
              </a:ext>
            </a:extLst>
          </p:cNvPr>
          <p:cNvSpPr/>
          <p:nvPr/>
        </p:nvSpPr>
        <p:spPr>
          <a:xfrm>
            <a:off x="7614597" y="5043052"/>
            <a:ext cx="1204722" cy="219385"/>
          </a:xfrm>
          <a:prstGeom prst="rect">
            <a:avLst/>
          </a:prstGeom>
          <a:solidFill>
            <a:srgbClr val="FFC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4" name="Rectangle 1043">
            <a:extLst>
              <a:ext uri="{FF2B5EF4-FFF2-40B4-BE49-F238E27FC236}">
                <a16:creationId xmlns:a16="http://schemas.microsoft.com/office/drawing/2014/main" id="{02C42CA5-7E29-969D-7E35-FB71D3647438}"/>
              </a:ext>
            </a:extLst>
          </p:cNvPr>
          <p:cNvSpPr/>
          <p:nvPr/>
        </p:nvSpPr>
        <p:spPr>
          <a:xfrm>
            <a:off x="7834523" y="5458602"/>
            <a:ext cx="1204722" cy="219385"/>
          </a:xfrm>
          <a:prstGeom prst="rect">
            <a:avLst/>
          </a:prstGeom>
          <a:solidFill>
            <a:srgbClr val="FFC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5" name="TextBox 1044">
            <a:extLst>
              <a:ext uri="{FF2B5EF4-FFF2-40B4-BE49-F238E27FC236}">
                <a16:creationId xmlns:a16="http://schemas.microsoft.com/office/drawing/2014/main" id="{426E950E-A0B3-50D2-A573-FB8A18A9C913}"/>
              </a:ext>
            </a:extLst>
          </p:cNvPr>
          <p:cNvSpPr txBox="1"/>
          <p:nvPr/>
        </p:nvSpPr>
        <p:spPr>
          <a:xfrm>
            <a:off x="3154099" y="3389579"/>
            <a:ext cx="796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FP16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46" name="TextBox 1045">
            <a:extLst>
              <a:ext uri="{FF2B5EF4-FFF2-40B4-BE49-F238E27FC236}">
                <a16:creationId xmlns:a16="http://schemas.microsoft.com/office/drawing/2014/main" id="{3C8193A5-92B2-FA24-7A74-FF4C2E6A028D}"/>
              </a:ext>
            </a:extLst>
          </p:cNvPr>
          <p:cNvSpPr txBox="1"/>
          <p:nvPr/>
        </p:nvSpPr>
        <p:spPr>
          <a:xfrm>
            <a:off x="6179907" y="3410270"/>
            <a:ext cx="796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FP16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47" name="TextBox 1046">
            <a:extLst>
              <a:ext uri="{FF2B5EF4-FFF2-40B4-BE49-F238E27FC236}">
                <a16:creationId xmlns:a16="http://schemas.microsoft.com/office/drawing/2014/main" id="{E2770767-2AD7-DE8C-41CE-028E1056746E}"/>
              </a:ext>
            </a:extLst>
          </p:cNvPr>
          <p:cNvSpPr txBox="1"/>
          <p:nvPr/>
        </p:nvSpPr>
        <p:spPr>
          <a:xfrm>
            <a:off x="3708085" y="3927733"/>
            <a:ext cx="796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FP16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48" name="TextBox 1047">
            <a:extLst>
              <a:ext uri="{FF2B5EF4-FFF2-40B4-BE49-F238E27FC236}">
                <a16:creationId xmlns:a16="http://schemas.microsoft.com/office/drawing/2014/main" id="{57904519-06CA-F0AD-87BE-028003C042F3}"/>
              </a:ext>
            </a:extLst>
          </p:cNvPr>
          <p:cNvSpPr txBox="1"/>
          <p:nvPr/>
        </p:nvSpPr>
        <p:spPr>
          <a:xfrm>
            <a:off x="6693768" y="3948614"/>
            <a:ext cx="796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FP16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49" name="TextBox 1048">
            <a:extLst>
              <a:ext uri="{FF2B5EF4-FFF2-40B4-BE49-F238E27FC236}">
                <a16:creationId xmlns:a16="http://schemas.microsoft.com/office/drawing/2014/main" id="{E916794C-756F-1728-6DE0-68C2F19FF8C4}"/>
              </a:ext>
            </a:extLst>
          </p:cNvPr>
          <p:cNvSpPr txBox="1"/>
          <p:nvPr/>
        </p:nvSpPr>
        <p:spPr>
          <a:xfrm>
            <a:off x="9679451" y="3948614"/>
            <a:ext cx="79642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FC000"/>
                </a:solidFill>
              </a:rPr>
              <a:t>FP16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1050" name="Rectangle 1049">
            <a:extLst>
              <a:ext uri="{FF2B5EF4-FFF2-40B4-BE49-F238E27FC236}">
                <a16:creationId xmlns:a16="http://schemas.microsoft.com/office/drawing/2014/main" id="{AFB99323-5AE9-0BB2-DF34-1971F19862EB}"/>
              </a:ext>
            </a:extLst>
          </p:cNvPr>
          <p:cNvSpPr/>
          <p:nvPr/>
        </p:nvSpPr>
        <p:spPr>
          <a:xfrm>
            <a:off x="10845108" y="5034556"/>
            <a:ext cx="1204722" cy="219385"/>
          </a:xfrm>
          <a:prstGeom prst="rect">
            <a:avLst/>
          </a:prstGeom>
          <a:solidFill>
            <a:srgbClr val="FFC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1" name="Rectangle 1050">
            <a:extLst>
              <a:ext uri="{FF2B5EF4-FFF2-40B4-BE49-F238E27FC236}">
                <a16:creationId xmlns:a16="http://schemas.microsoft.com/office/drawing/2014/main" id="{571B885C-BCC8-F4BC-569E-C70C6E09663F}"/>
              </a:ext>
            </a:extLst>
          </p:cNvPr>
          <p:cNvSpPr/>
          <p:nvPr/>
        </p:nvSpPr>
        <p:spPr>
          <a:xfrm>
            <a:off x="11489872" y="5265229"/>
            <a:ext cx="566132" cy="193374"/>
          </a:xfrm>
          <a:prstGeom prst="rect">
            <a:avLst/>
          </a:prstGeom>
          <a:solidFill>
            <a:srgbClr val="FF00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2" name="Rectangle 1051">
            <a:extLst>
              <a:ext uri="{FF2B5EF4-FFF2-40B4-BE49-F238E27FC236}">
                <a16:creationId xmlns:a16="http://schemas.microsoft.com/office/drawing/2014/main" id="{558666DC-0D01-29F7-B513-3BEEAF5A9D7C}"/>
              </a:ext>
            </a:extLst>
          </p:cNvPr>
          <p:cNvSpPr/>
          <p:nvPr/>
        </p:nvSpPr>
        <p:spPr>
          <a:xfrm>
            <a:off x="2825628" y="5655549"/>
            <a:ext cx="1764914" cy="460790"/>
          </a:xfrm>
          <a:prstGeom prst="rect">
            <a:avLst/>
          </a:prstGeom>
          <a:solidFill>
            <a:srgbClr val="92D05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4" name="TextBox 1053">
            <a:extLst>
              <a:ext uri="{FF2B5EF4-FFF2-40B4-BE49-F238E27FC236}">
                <a16:creationId xmlns:a16="http://schemas.microsoft.com/office/drawing/2014/main" id="{4A0971AB-55C0-E5E0-34E3-15B5B8E6242E}"/>
              </a:ext>
            </a:extLst>
          </p:cNvPr>
          <p:cNvSpPr txBox="1"/>
          <p:nvPr/>
        </p:nvSpPr>
        <p:spPr>
          <a:xfrm>
            <a:off x="2874497" y="5703437"/>
            <a:ext cx="16950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(float 5 8)</a:t>
            </a:r>
            <a:b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dirty="0"/>
          </a:p>
        </p:txBody>
      </p:sp>
      <p:sp>
        <p:nvSpPr>
          <p:cNvPr id="1055" name="TextBox 1054">
            <a:extLst>
              <a:ext uri="{FF2B5EF4-FFF2-40B4-BE49-F238E27FC236}">
                <a16:creationId xmlns:a16="http://schemas.microsoft.com/office/drawing/2014/main" id="{AB9CBA2D-A6DF-C367-E8CB-DE8E81F7C5AE}"/>
              </a:ext>
            </a:extLst>
          </p:cNvPr>
          <p:cNvSpPr txBox="1"/>
          <p:nvPr/>
        </p:nvSpPr>
        <p:spPr>
          <a:xfrm>
            <a:off x="1758339" y="6203964"/>
            <a:ext cx="202778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Exponent Width</a:t>
            </a:r>
            <a:endParaRPr lang="en-US" dirty="0"/>
          </a:p>
        </p:txBody>
      </p:sp>
      <p:sp>
        <p:nvSpPr>
          <p:cNvPr id="1056" name="TextBox 1055">
            <a:extLst>
              <a:ext uri="{FF2B5EF4-FFF2-40B4-BE49-F238E27FC236}">
                <a16:creationId xmlns:a16="http://schemas.microsoft.com/office/drawing/2014/main" id="{0DF2B46C-C2C6-F601-3CF8-D2F9844DD46E}"/>
              </a:ext>
            </a:extLst>
          </p:cNvPr>
          <p:cNvSpPr txBox="1"/>
          <p:nvPr/>
        </p:nvSpPr>
        <p:spPr>
          <a:xfrm>
            <a:off x="3935851" y="6230433"/>
            <a:ext cx="28200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Total Float Bit-Width</a:t>
            </a:r>
            <a:endParaRPr lang="en-US" dirty="0"/>
          </a:p>
        </p:txBody>
      </p:sp>
      <p:cxnSp>
        <p:nvCxnSpPr>
          <p:cNvPr id="1058" name="Straight Arrow Connector 1057">
            <a:extLst>
              <a:ext uri="{FF2B5EF4-FFF2-40B4-BE49-F238E27FC236}">
                <a16:creationId xmlns:a16="http://schemas.microsoft.com/office/drawing/2014/main" id="{FE417CAA-7D81-1D71-9217-B7049A7092A0}"/>
              </a:ext>
            </a:extLst>
          </p:cNvPr>
          <p:cNvCxnSpPr>
            <a:cxnSpLocks/>
          </p:cNvCxnSpPr>
          <p:nvPr/>
        </p:nvCxnSpPr>
        <p:spPr>
          <a:xfrm flipV="1">
            <a:off x="3514561" y="5959792"/>
            <a:ext cx="497708" cy="389976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9" name="Straight Arrow Connector 1058">
            <a:extLst>
              <a:ext uri="{FF2B5EF4-FFF2-40B4-BE49-F238E27FC236}">
                <a16:creationId xmlns:a16="http://schemas.microsoft.com/office/drawing/2014/main" id="{FEEB7D51-9D61-DFD8-028D-08748E4C235B}"/>
              </a:ext>
            </a:extLst>
          </p:cNvPr>
          <p:cNvCxnSpPr>
            <a:cxnSpLocks/>
          </p:cNvCxnSpPr>
          <p:nvPr/>
        </p:nvCxnSpPr>
        <p:spPr>
          <a:xfrm flipH="1" flipV="1">
            <a:off x="4347328" y="5975518"/>
            <a:ext cx="529261" cy="312124"/>
          </a:xfrm>
          <a:prstGeom prst="straightConnector1">
            <a:avLst/>
          </a:prstGeom>
          <a:ln w="158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34030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2" grpId="0"/>
      <p:bldP spid="23" grpId="0" animBg="1"/>
      <p:bldP spid="24" grpId="0" animBg="1"/>
      <p:bldP spid="58" grpId="0" animBg="1"/>
      <p:bldP spid="8192" grpId="0" animBg="1"/>
      <p:bldP spid="8193" grpId="0" animBg="1"/>
      <p:bldP spid="8204" grpId="0" animBg="1"/>
      <p:bldP spid="8205" grpId="0" animBg="1"/>
      <p:bldP spid="8213" grpId="0"/>
      <p:bldP spid="8215" grpId="0" animBg="1"/>
      <p:bldP spid="8224" grpId="0"/>
      <p:bldP spid="8226" grpId="0"/>
      <p:bldP spid="8227" grpId="0"/>
      <p:bldP spid="8228" grpId="0"/>
      <p:bldP spid="8229" grpId="0"/>
      <p:bldP spid="8230" grpId="0"/>
      <p:bldP spid="8231" grpId="0"/>
      <p:bldP spid="8232" grpId="0"/>
      <p:bldP spid="8233" grpId="0"/>
      <p:bldP spid="8234" grpId="0"/>
      <p:bldP spid="8235" grpId="0"/>
      <p:bldP spid="8236" grpId="0"/>
      <p:bldP spid="8237" grpId="0"/>
      <p:bldP spid="8238" grpId="0"/>
      <p:bldP spid="8239" grpId="0"/>
      <p:bldP spid="8240" grpId="0"/>
      <p:bldP spid="8241" grpId="0"/>
      <p:bldP spid="8243" grpId="0"/>
      <p:bldP spid="8244" grpId="0"/>
      <p:bldP spid="8250" grpId="0"/>
      <p:bldP spid="1024" grpId="0"/>
      <p:bldP spid="1027" grpId="0"/>
      <p:bldP spid="1029" grpId="0"/>
      <p:bldP spid="1036" grpId="0"/>
      <p:bldP spid="1037" grpId="0" animBg="1"/>
      <p:bldP spid="1038" grpId="0" animBg="1"/>
      <p:bldP spid="1039" grpId="0" animBg="1"/>
      <p:bldP spid="1040" grpId="0" animBg="1"/>
      <p:bldP spid="1041" grpId="0" animBg="1"/>
      <p:bldP spid="1042" grpId="0" animBg="1"/>
      <p:bldP spid="1043" grpId="0" animBg="1"/>
      <p:bldP spid="1044" grpId="0" animBg="1"/>
      <p:bldP spid="1045" grpId="0"/>
      <p:bldP spid="1046" grpId="0"/>
      <p:bldP spid="1047" grpId="0"/>
      <p:bldP spid="1048" grpId="0"/>
      <p:bldP spid="1049" grpId="0"/>
      <p:bldP spid="1050" grpId="0" animBg="1"/>
      <p:bldP spid="1051" grpId="0" animBg="1"/>
      <p:bldP spid="1052" grpId="0" animBg="1"/>
      <p:bldP spid="1054" grpId="0"/>
      <p:bldP spid="1055" grpId="0"/>
      <p:bldP spid="105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>
            <a:extLst>
              <a:ext uri="{FF2B5EF4-FFF2-40B4-BE49-F238E27FC236}">
                <a16:creationId xmlns:a16="http://schemas.microsoft.com/office/drawing/2014/main" id="{BA17EC5C-A1CF-921D-37F0-6050B88E7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892" y="3884424"/>
            <a:ext cx="4322215" cy="174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>
            <a:extLst>
              <a:ext uri="{FF2B5EF4-FFF2-40B4-BE49-F238E27FC236}">
                <a16:creationId xmlns:a16="http://schemas.microsoft.com/office/drawing/2014/main" id="{754E75CC-9ECC-B12C-7976-B27EF82140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4235" y="3096820"/>
            <a:ext cx="3963542" cy="2642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Slide Number Placeholder 3">
            <a:extLst>
              <a:ext uri="{FF2B5EF4-FFF2-40B4-BE49-F238E27FC236}">
                <a16:creationId xmlns:a16="http://schemas.microsoft.com/office/drawing/2014/main" id="{2C89EE0E-1F1C-4010-9E5E-7028198E3E3F}"/>
              </a:ext>
            </a:extLst>
          </p:cNvPr>
          <p:cNvSpPr txBox="1">
            <a:spLocks/>
          </p:cNvSpPr>
          <p:nvPr/>
        </p:nvSpPr>
        <p:spPr>
          <a:xfrm>
            <a:off x="9107424" y="6404696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55"/>
            <a:fld id="{1436F5C9-0C05-45EC-9B9F-EA7B633C52BA}" type="slidenum">
              <a:rPr lang="en-US" sz="1800">
                <a:solidFill>
                  <a:srgbClr val="FFFFFF"/>
                </a:solidFill>
              </a:rPr>
              <a:pPr defTabSz="609555"/>
              <a:t>4</a:t>
            </a:fld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952E1E-ADF5-BE5A-7F68-05F63366F0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4510"/>
            <a:ext cx="6320278" cy="979138"/>
          </a:xfrm>
        </p:spPr>
        <p:txBody>
          <a:bodyPr/>
          <a:lstStyle/>
          <a:p>
            <a:r>
              <a:rPr lang="en-US" altLang="en-US" dirty="0"/>
              <a:t>Simulate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0E08359-77F5-650D-7276-656A56E9A3FB}"/>
              </a:ext>
            </a:extLst>
          </p:cNvPr>
          <p:cNvSpPr txBox="1"/>
          <p:nvPr/>
        </p:nvSpPr>
        <p:spPr>
          <a:xfrm>
            <a:off x="212655" y="1024930"/>
            <a:ext cx="364917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FPCore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f1 (a b c d)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:precision (float 5 8)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(! :precision (float 5 16)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  (+ (* a b) (+ c d))))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33DE220-6044-2985-626F-531D631D2B40}"/>
              </a:ext>
            </a:extLst>
          </p:cNvPr>
          <p:cNvSpPr txBox="1">
            <a:spLocks/>
          </p:cNvSpPr>
          <p:nvPr/>
        </p:nvSpPr>
        <p:spPr>
          <a:xfrm>
            <a:off x="2502712" y="169054"/>
            <a:ext cx="4376584" cy="1473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2000" dirty="0">
                <a:solidFill>
                  <a:srgbClr val="FF0000"/>
                </a:solidFill>
              </a:rPr>
              <a:t>Uses MPFR - arbitrary precision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</a:rPr>
              <a:t>floating-point reference library</a:t>
            </a:r>
          </a:p>
          <a:p>
            <a:pPr algn="ctr"/>
            <a:r>
              <a:rPr lang="en-US" sz="2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E185C3-A839-6A60-821A-0886CB46E9FD}"/>
              </a:ext>
            </a:extLst>
          </p:cNvPr>
          <p:cNvSpPr txBox="1"/>
          <p:nvPr/>
        </p:nvSpPr>
        <p:spPr>
          <a:xfrm>
            <a:off x="212655" y="2328987"/>
            <a:ext cx="364917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FPCore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f2 (a b c d)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(+ (* a b) (+ c d)))</a:t>
            </a:r>
          </a:p>
        </p:txBody>
      </p:sp>
      <p:sp>
        <p:nvSpPr>
          <p:cNvPr id="6" name="Cylinder 5">
            <a:extLst>
              <a:ext uri="{FF2B5EF4-FFF2-40B4-BE49-F238E27FC236}">
                <a16:creationId xmlns:a16="http://schemas.microsoft.com/office/drawing/2014/main" id="{B968D1F4-68DB-E637-978A-744DEF606AE0}"/>
              </a:ext>
            </a:extLst>
          </p:cNvPr>
          <p:cNvSpPr/>
          <p:nvPr/>
        </p:nvSpPr>
        <p:spPr>
          <a:xfrm>
            <a:off x="4077145" y="909430"/>
            <a:ext cx="1343489" cy="1953162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29000">
                <a:schemeClr val="accent1">
                  <a:lumMod val="0"/>
                  <a:lumOff val="100000"/>
                </a:schemeClr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 err="1">
                <a:solidFill>
                  <a:schemeClr val="tx1"/>
                </a:solidFill>
                <a:latin typeface="Intel Clear"/>
              </a:rPr>
              <a:t>FPCore</a:t>
            </a:r>
            <a:endParaRPr lang="en-US" sz="1867" dirty="0">
              <a:solidFill>
                <a:schemeClr val="tx1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Simulator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9F66ECD5-0D7A-1C93-B12A-07702F92E519}"/>
              </a:ext>
            </a:extLst>
          </p:cNvPr>
          <p:cNvSpPr/>
          <p:nvPr/>
        </p:nvSpPr>
        <p:spPr>
          <a:xfrm>
            <a:off x="3230121" y="1100086"/>
            <a:ext cx="847024" cy="654518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bg1"/>
              </a:gs>
              <a:gs pos="0">
                <a:schemeClr val="bg1"/>
              </a:gs>
              <a:gs pos="100000">
                <a:srgbClr val="FF0000"/>
              </a:gs>
            </a:gsLst>
            <a:lin ang="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855C5A01-29CA-1947-9523-561891B6582A}"/>
              </a:ext>
            </a:extLst>
          </p:cNvPr>
          <p:cNvSpPr/>
          <p:nvPr/>
        </p:nvSpPr>
        <p:spPr>
          <a:xfrm>
            <a:off x="3232868" y="2056766"/>
            <a:ext cx="847024" cy="654518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bg1"/>
              </a:gs>
              <a:gs pos="0">
                <a:schemeClr val="bg1"/>
              </a:gs>
              <a:gs pos="100000">
                <a:srgbClr val="FF0000"/>
              </a:gs>
            </a:gsLst>
            <a:lin ang="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0">
                  <a:schemeClr val="accent1">
                    <a:lumMod val="45000"/>
                    <a:lumOff val="55000"/>
                  </a:schemeClr>
                </a:gs>
                <a:gs pos="100000">
                  <a:srgbClr val="FF0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92AC8D6-0CE7-A245-6851-FE4DD752DDA3}"/>
              </a:ext>
            </a:extLst>
          </p:cNvPr>
          <p:cNvGrpSpPr/>
          <p:nvPr/>
        </p:nvGrpSpPr>
        <p:grpSpPr>
          <a:xfrm>
            <a:off x="6879296" y="117275"/>
            <a:ext cx="5145884" cy="3510928"/>
            <a:chOff x="6740175" y="90822"/>
            <a:chExt cx="5892448" cy="5108683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317F223C-E03C-242F-0910-4FEE7CBA31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7926" r="36924" b="3696"/>
            <a:stretch/>
          </p:blipFill>
          <p:spPr>
            <a:xfrm>
              <a:off x="6740175" y="1897718"/>
              <a:ext cx="3518648" cy="169543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59153FB-3B06-5858-66AE-8EA0DAFEA3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9343" r="36171"/>
            <a:stretch/>
          </p:blipFill>
          <p:spPr>
            <a:xfrm>
              <a:off x="6777737" y="90822"/>
              <a:ext cx="3535403" cy="1868216"/>
            </a:xfrm>
            <a:prstGeom prst="rect">
              <a:avLst/>
            </a:prstGeom>
          </p:spPr>
        </p:pic>
        <p:sp>
          <p:nvSpPr>
            <p:cNvPr id="22" name="Title 2">
              <a:extLst>
                <a:ext uri="{FF2B5EF4-FFF2-40B4-BE49-F238E27FC236}">
                  <a16:creationId xmlns:a16="http://schemas.microsoft.com/office/drawing/2014/main" id="{B2AA193C-92AA-F902-A83C-F6A83991109C}"/>
                </a:ext>
              </a:extLst>
            </p:cNvPr>
            <p:cNvSpPr txBox="1">
              <a:spLocks/>
            </p:cNvSpPr>
            <p:nvPr/>
          </p:nvSpPr>
          <p:spPr>
            <a:xfrm>
              <a:off x="9626202" y="696356"/>
              <a:ext cx="3006421" cy="3631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>
              <a:noAutofit/>
            </a:bodyPr>
            <a:lstStyle>
              <a:lvl1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0" i="0" u="none" strike="noStrike" cap="none" spc="0" baseline="0">
                  <a:solidFill>
                    <a:schemeClr val="bg2"/>
                  </a:solidFill>
                  <a:uFillTx/>
                  <a:latin typeface="Intel Clear Light" panose="020B0404020203020204" pitchFamily="34" charset="0"/>
                  <a:ea typeface="Intel Clear Light" panose="020B0404020203020204" pitchFamily="34" charset="0"/>
                  <a:cs typeface="Intel Clear Light" panose="020B0404020203020204" pitchFamily="34" charset="0"/>
                  <a:sym typeface="Helvetica"/>
                </a:defRPr>
              </a:lvl1pPr>
              <a:lvl2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2pPr>
              <a:lvl3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3pPr>
              <a:lvl4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4pPr>
              <a:lvl5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5pPr>
              <a:lvl6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6pPr>
              <a:lvl7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7pPr>
              <a:lvl8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8pPr>
              <a:lvl9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9pPr>
            </a:lstStyle>
            <a:p>
              <a:pPr algn="ctr"/>
              <a:r>
                <a:rPr lang="en-US" sz="1800" dirty="0">
                  <a:solidFill>
                    <a:srgbClr val="92D050"/>
                  </a:solidFill>
                </a:rPr>
                <a:t>Golden Reference</a:t>
              </a:r>
            </a:p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23" name="Title 2">
              <a:extLst>
                <a:ext uri="{FF2B5EF4-FFF2-40B4-BE49-F238E27FC236}">
                  <a16:creationId xmlns:a16="http://schemas.microsoft.com/office/drawing/2014/main" id="{B9358F87-D4C3-540E-F0C5-F2E757E95802}"/>
                </a:ext>
              </a:extLst>
            </p:cNvPr>
            <p:cNvSpPr txBox="1">
              <a:spLocks/>
            </p:cNvSpPr>
            <p:nvPr/>
          </p:nvSpPr>
          <p:spPr>
            <a:xfrm>
              <a:off x="9965323" y="127683"/>
              <a:ext cx="1188998" cy="3631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>
              <a:noAutofit/>
            </a:bodyPr>
            <a:lstStyle>
              <a:lvl1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0" i="0" u="none" strike="noStrike" cap="none" spc="0" baseline="0">
                  <a:solidFill>
                    <a:schemeClr val="bg2"/>
                  </a:solidFill>
                  <a:uFillTx/>
                  <a:latin typeface="Intel Clear Light" panose="020B0404020203020204" pitchFamily="34" charset="0"/>
                  <a:ea typeface="Intel Clear Light" panose="020B0404020203020204" pitchFamily="34" charset="0"/>
                  <a:cs typeface="Intel Clear Light" panose="020B0404020203020204" pitchFamily="34" charset="0"/>
                  <a:sym typeface="Helvetica"/>
                </a:defRPr>
              </a:lvl1pPr>
              <a:lvl2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2pPr>
              <a:lvl3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3pPr>
              <a:lvl4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4pPr>
              <a:lvl5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5pPr>
              <a:lvl6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6pPr>
              <a:lvl7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7pPr>
              <a:lvl8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8pPr>
              <a:lvl9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9pPr>
            </a:lstStyle>
            <a:p>
              <a:pPr algn="ctr"/>
              <a:r>
                <a:rPr lang="en-US" sz="1800" dirty="0">
                  <a:solidFill>
                    <a:srgbClr val="FF0000"/>
                  </a:solidFill>
                </a:rPr>
                <a:t>Current</a:t>
              </a:r>
            </a:p>
            <a:p>
              <a:pPr algn="ctr"/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24" name="Title 2">
              <a:extLst>
                <a:ext uri="{FF2B5EF4-FFF2-40B4-BE49-F238E27FC236}">
                  <a16:creationId xmlns:a16="http://schemas.microsoft.com/office/drawing/2014/main" id="{28E41729-BC1B-763F-D8DD-CC9ECBFB664F}"/>
                </a:ext>
              </a:extLst>
            </p:cNvPr>
            <p:cNvSpPr txBox="1">
              <a:spLocks/>
            </p:cNvSpPr>
            <p:nvPr/>
          </p:nvSpPr>
          <p:spPr>
            <a:xfrm>
              <a:off x="8992958" y="1317021"/>
              <a:ext cx="3133728" cy="3631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>
              <a:noAutofit/>
            </a:bodyPr>
            <a:lstStyle>
              <a:lvl1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0" i="0" u="none" strike="noStrike" cap="none" spc="0" baseline="0">
                  <a:solidFill>
                    <a:schemeClr val="bg2"/>
                  </a:solidFill>
                  <a:uFillTx/>
                  <a:latin typeface="Intel Clear Light" panose="020B0404020203020204" pitchFamily="34" charset="0"/>
                  <a:ea typeface="Intel Clear Light" panose="020B0404020203020204" pitchFamily="34" charset="0"/>
                  <a:cs typeface="Intel Clear Light" panose="020B0404020203020204" pitchFamily="34" charset="0"/>
                  <a:sym typeface="Helvetica"/>
                </a:defRPr>
              </a:lvl1pPr>
              <a:lvl2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2pPr>
              <a:lvl3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3pPr>
              <a:lvl4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4pPr>
              <a:lvl5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5pPr>
              <a:lvl6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6pPr>
              <a:lvl7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7pPr>
              <a:lvl8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8pPr>
              <a:lvl9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9pPr>
            </a:lstStyle>
            <a:p>
              <a:pPr algn="ctr"/>
              <a:r>
                <a:rPr lang="en-US" sz="1800" dirty="0">
                  <a:solidFill>
                    <a:srgbClr val="0070C0"/>
                  </a:solidFill>
                </a:rPr>
                <a:t>Proposed, precision=5</a:t>
              </a:r>
            </a:p>
            <a:p>
              <a:pPr algn="ctr"/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29" name="Title 2">
              <a:extLst>
                <a:ext uri="{FF2B5EF4-FFF2-40B4-BE49-F238E27FC236}">
                  <a16:creationId xmlns:a16="http://schemas.microsoft.com/office/drawing/2014/main" id="{D432B538-62F4-E2AC-E369-612A5520A66D}"/>
                </a:ext>
              </a:extLst>
            </p:cNvPr>
            <p:cNvSpPr txBox="1">
              <a:spLocks/>
            </p:cNvSpPr>
            <p:nvPr/>
          </p:nvSpPr>
          <p:spPr>
            <a:xfrm>
              <a:off x="9965323" y="1959038"/>
              <a:ext cx="1188998" cy="3631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>
              <a:noAutofit/>
            </a:bodyPr>
            <a:lstStyle>
              <a:lvl1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0" i="0" u="none" strike="noStrike" cap="none" spc="0" baseline="0">
                  <a:solidFill>
                    <a:schemeClr val="bg2"/>
                  </a:solidFill>
                  <a:uFillTx/>
                  <a:latin typeface="Intel Clear Light" panose="020B0404020203020204" pitchFamily="34" charset="0"/>
                  <a:ea typeface="Intel Clear Light" panose="020B0404020203020204" pitchFamily="34" charset="0"/>
                  <a:cs typeface="Intel Clear Light" panose="020B0404020203020204" pitchFamily="34" charset="0"/>
                  <a:sym typeface="Helvetica"/>
                </a:defRPr>
              </a:lvl1pPr>
              <a:lvl2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2pPr>
              <a:lvl3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3pPr>
              <a:lvl4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4pPr>
              <a:lvl5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5pPr>
              <a:lvl6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6pPr>
              <a:lvl7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7pPr>
              <a:lvl8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8pPr>
              <a:lvl9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9pPr>
            </a:lstStyle>
            <a:p>
              <a:pPr algn="ctr"/>
              <a:r>
                <a:rPr lang="en-US" sz="1800" dirty="0">
                  <a:solidFill>
                    <a:srgbClr val="FF0000"/>
                  </a:solidFill>
                </a:rPr>
                <a:t>Current</a:t>
              </a:r>
            </a:p>
            <a:p>
              <a:pPr algn="ctr"/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30" name="Title 2">
              <a:extLst>
                <a:ext uri="{FF2B5EF4-FFF2-40B4-BE49-F238E27FC236}">
                  <a16:creationId xmlns:a16="http://schemas.microsoft.com/office/drawing/2014/main" id="{6799B2A7-678F-8BDF-A9EE-234DD5F06657}"/>
                </a:ext>
              </a:extLst>
            </p:cNvPr>
            <p:cNvSpPr txBox="1">
              <a:spLocks/>
            </p:cNvSpPr>
            <p:nvPr/>
          </p:nvSpPr>
          <p:spPr>
            <a:xfrm>
              <a:off x="9582353" y="2521663"/>
              <a:ext cx="3006421" cy="3631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>
              <a:noAutofit/>
            </a:bodyPr>
            <a:lstStyle>
              <a:lvl1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0" i="0" u="none" strike="noStrike" cap="none" spc="0" baseline="0">
                  <a:solidFill>
                    <a:schemeClr val="bg2"/>
                  </a:solidFill>
                  <a:uFillTx/>
                  <a:latin typeface="Intel Clear Light" panose="020B0404020203020204" pitchFamily="34" charset="0"/>
                  <a:ea typeface="Intel Clear Light" panose="020B0404020203020204" pitchFamily="34" charset="0"/>
                  <a:cs typeface="Intel Clear Light" panose="020B0404020203020204" pitchFamily="34" charset="0"/>
                  <a:sym typeface="Helvetica"/>
                </a:defRPr>
              </a:lvl1pPr>
              <a:lvl2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2pPr>
              <a:lvl3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3pPr>
              <a:lvl4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4pPr>
              <a:lvl5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5pPr>
              <a:lvl6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6pPr>
              <a:lvl7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7pPr>
              <a:lvl8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8pPr>
              <a:lvl9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9pPr>
            </a:lstStyle>
            <a:p>
              <a:pPr algn="ctr"/>
              <a:r>
                <a:rPr lang="en-US" sz="1800" dirty="0">
                  <a:solidFill>
                    <a:srgbClr val="92D050"/>
                  </a:solidFill>
                </a:rPr>
                <a:t>Golden Reference</a:t>
              </a:r>
            </a:p>
            <a:p>
              <a:pPr algn="ctr"/>
              <a:endParaRPr lang="en-US" sz="2400" dirty="0">
                <a:solidFill>
                  <a:schemeClr val="tx1"/>
                </a:solidFill>
              </a:endParaRPr>
            </a:p>
          </p:txBody>
        </p:sp>
        <p:sp>
          <p:nvSpPr>
            <p:cNvPr id="40" name="Title 2">
              <a:extLst>
                <a:ext uri="{FF2B5EF4-FFF2-40B4-BE49-F238E27FC236}">
                  <a16:creationId xmlns:a16="http://schemas.microsoft.com/office/drawing/2014/main" id="{5A3230AF-44CF-4876-F6C5-47AFABDCB85F}"/>
                </a:ext>
              </a:extLst>
            </p:cNvPr>
            <p:cNvSpPr txBox="1">
              <a:spLocks/>
            </p:cNvSpPr>
            <p:nvPr/>
          </p:nvSpPr>
          <p:spPr>
            <a:xfrm>
              <a:off x="9107424" y="2884851"/>
              <a:ext cx="3133728" cy="3631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>
              <a:noAutofit/>
            </a:bodyPr>
            <a:lstStyle>
              <a:lvl1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0" i="0" u="none" strike="noStrike" cap="none" spc="0" baseline="0">
                  <a:solidFill>
                    <a:schemeClr val="bg2"/>
                  </a:solidFill>
                  <a:uFillTx/>
                  <a:latin typeface="Intel Clear Light" panose="020B0404020203020204" pitchFamily="34" charset="0"/>
                  <a:ea typeface="Intel Clear Light" panose="020B0404020203020204" pitchFamily="34" charset="0"/>
                  <a:cs typeface="Intel Clear Light" panose="020B0404020203020204" pitchFamily="34" charset="0"/>
                  <a:sym typeface="Helvetica"/>
                </a:defRPr>
              </a:lvl1pPr>
              <a:lvl2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2pPr>
              <a:lvl3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3pPr>
              <a:lvl4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4pPr>
              <a:lvl5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5pPr>
              <a:lvl6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6pPr>
              <a:lvl7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7pPr>
              <a:lvl8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8pPr>
              <a:lvl9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9pPr>
            </a:lstStyle>
            <a:p>
              <a:pPr algn="ctr"/>
              <a:r>
                <a:rPr lang="en-US" sz="1800" dirty="0">
                  <a:solidFill>
                    <a:srgbClr val="0070C0"/>
                  </a:solidFill>
                </a:rPr>
                <a:t>Proposed, precision=12</a:t>
              </a:r>
            </a:p>
            <a:p>
              <a:pPr algn="ctr"/>
              <a:endParaRPr 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41" name="Title 2">
              <a:extLst>
                <a:ext uri="{FF2B5EF4-FFF2-40B4-BE49-F238E27FC236}">
                  <a16:creationId xmlns:a16="http://schemas.microsoft.com/office/drawing/2014/main" id="{AE86F893-9F4D-FDDC-C5FC-19BDCC4D5E85}"/>
                </a:ext>
              </a:extLst>
            </p:cNvPr>
            <p:cNvSpPr txBox="1">
              <a:spLocks/>
            </p:cNvSpPr>
            <p:nvPr/>
          </p:nvSpPr>
          <p:spPr>
            <a:xfrm>
              <a:off x="7474040" y="3726305"/>
              <a:ext cx="4376584" cy="14732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0" tIns="0" rIns="0" bIns="0">
              <a:noAutofit/>
            </a:bodyPr>
            <a:lstStyle>
              <a:lvl1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4000" b="0" i="0" u="none" strike="noStrike" cap="none" spc="0" baseline="0">
                  <a:solidFill>
                    <a:schemeClr val="bg2"/>
                  </a:solidFill>
                  <a:uFillTx/>
                  <a:latin typeface="Intel Clear Light" panose="020B0404020203020204" pitchFamily="34" charset="0"/>
                  <a:ea typeface="Intel Clear Light" panose="020B0404020203020204" pitchFamily="34" charset="0"/>
                  <a:cs typeface="Intel Clear Light" panose="020B0404020203020204" pitchFamily="34" charset="0"/>
                  <a:sym typeface="Helvetica"/>
                </a:defRPr>
              </a:lvl1pPr>
              <a:lvl2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2pPr>
              <a:lvl3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3pPr>
              <a:lvl4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4pPr>
              <a:lvl5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5pPr>
              <a:lvl6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6pPr>
              <a:lvl7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7pPr>
              <a:lvl8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8pPr>
              <a:lvl9pPr marL="0" marR="0" indent="0" algn="l" defTabSz="60960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300" b="1" i="0" u="none" strike="noStrike" cap="none" spc="0" baseline="0">
                  <a:solidFill>
                    <a:srgbClr val="535353"/>
                  </a:solidFill>
                  <a:uFillTx/>
                  <a:latin typeface="Helvetica"/>
                  <a:ea typeface="Helvetica"/>
                  <a:cs typeface="Helvetica"/>
                  <a:sym typeface="Helvetica"/>
                </a:defRPr>
              </a:lvl9pPr>
            </a:lstStyle>
            <a:p>
              <a:pPr algn="ctr"/>
              <a:r>
                <a:rPr lang="en-US" sz="1800" dirty="0">
                  <a:solidFill>
                    <a:schemeClr val="tx1"/>
                  </a:solidFill>
                </a:rPr>
                <a:t>Application-Level Visualization</a:t>
              </a:r>
            </a:p>
            <a:p>
              <a:pPr algn="ctr"/>
              <a:r>
                <a:rPr lang="en-US" sz="2400" dirty="0">
                  <a:solidFill>
                    <a:schemeClr val="tx1"/>
                  </a:solidFill>
                </a:rPr>
                <a:t> 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F579F8CD-EEDD-3A61-B08F-690766673FA4}"/>
              </a:ext>
            </a:extLst>
          </p:cNvPr>
          <p:cNvSpPr txBox="1"/>
          <p:nvPr/>
        </p:nvSpPr>
        <p:spPr>
          <a:xfrm>
            <a:off x="301558" y="4352431"/>
            <a:ext cx="364917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FPCore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f3 (a b c d)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:precision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prec1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(! :precision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prec2</a:t>
            </a:r>
            <a:b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  (cast (! :precision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prec3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(+ (! :precision </a:t>
            </a:r>
            <a:r>
              <a:rPr lang="en-US" sz="1400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prec4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(* a b)) (+ c d)))))) 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5E2BD79-D206-2F52-1B00-425CA87F87DB}"/>
              </a:ext>
            </a:extLst>
          </p:cNvPr>
          <p:cNvCxnSpPr/>
          <p:nvPr/>
        </p:nvCxnSpPr>
        <p:spPr>
          <a:xfrm>
            <a:off x="0" y="2997342"/>
            <a:ext cx="12192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C826FA2-6419-15E5-886F-378DC25DFEA0}"/>
              </a:ext>
            </a:extLst>
          </p:cNvPr>
          <p:cNvCxnSpPr>
            <a:cxnSpLocks/>
          </p:cNvCxnSpPr>
          <p:nvPr/>
        </p:nvCxnSpPr>
        <p:spPr>
          <a:xfrm flipV="1">
            <a:off x="6728059" y="0"/>
            <a:ext cx="0" cy="29973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itle 2">
            <a:extLst>
              <a:ext uri="{FF2B5EF4-FFF2-40B4-BE49-F238E27FC236}">
                <a16:creationId xmlns:a16="http://schemas.microsoft.com/office/drawing/2014/main" id="{837E77B1-071A-B1C7-FF89-7363189EF92C}"/>
              </a:ext>
            </a:extLst>
          </p:cNvPr>
          <p:cNvSpPr txBox="1">
            <a:spLocks/>
          </p:cNvSpPr>
          <p:nvPr/>
        </p:nvSpPr>
        <p:spPr>
          <a:xfrm>
            <a:off x="-227381" y="3383526"/>
            <a:ext cx="3649175" cy="1473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2000" dirty="0">
                <a:solidFill>
                  <a:srgbClr val="FF0000"/>
                </a:solidFill>
              </a:rPr>
              <a:t>How do we know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</a:rPr>
              <a:t>how to set internal</a:t>
            </a:r>
          </a:p>
          <a:p>
            <a:pPr algn="ctr"/>
            <a:r>
              <a:rPr lang="en-US" sz="2000" dirty="0">
                <a:solidFill>
                  <a:srgbClr val="FF0000"/>
                </a:solidFill>
              </a:rPr>
              <a:t>precisions?</a:t>
            </a:r>
          </a:p>
          <a:p>
            <a:pPr algn="ctr"/>
            <a:r>
              <a:rPr lang="en-US" sz="2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7143436-BD53-E7B4-EF9B-CFB27B1A2909}"/>
              </a:ext>
            </a:extLst>
          </p:cNvPr>
          <p:cNvSpPr txBox="1"/>
          <p:nvPr/>
        </p:nvSpPr>
        <p:spPr>
          <a:xfrm>
            <a:off x="2441993" y="4252914"/>
            <a:ext cx="197332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solidFill>
                  <a:srgbClr val="0070C0"/>
                </a:solidFill>
              </a:rPr>
              <a:t>Average</a:t>
            </a:r>
          </a:p>
          <a:p>
            <a:pPr algn="r"/>
            <a:r>
              <a:rPr lang="en-US" sz="1800" dirty="0">
                <a:solidFill>
                  <a:srgbClr val="0070C0"/>
                </a:solidFill>
              </a:rPr>
              <a:t>number</a:t>
            </a:r>
          </a:p>
          <a:p>
            <a:pPr algn="r"/>
            <a:r>
              <a:rPr lang="en-US" sz="1800" dirty="0">
                <a:solidFill>
                  <a:srgbClr val="0070C0"/>
                </a:solidFill>
              </a:rPr>
              <a:t>of correct</a:t>
            </a:r>
          </a:p>
          <a:p>
            <a:pPr algn="r"/>
            <a:r>
              <a:rPr lang="en-US" sz="1800" dirty="0">
                <a:solidFill>
                  <a:srgbClr val="0070C0"/>
                </a:solidFill>
              </a:rPr>
              <a:t>bits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23176B91-CDE0-222E-6826-C56BE1871008}"/>
              </a:ext>
            </a:extLst>
          </p:cNvPr>
          <p:cNvSpPr txBox="1"/>
          <p:nvPr/>
        </p:nvSpPr>
        <p:spPr>
          <a:xfrm>
            <a:off x="4267582" y="5508344"/>
            <a:ext cx="50245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solidFill>
                  <a:srgbClr val="0070C0"/>
                </a:solidFill>
              </a:rPr>
              <a:t>Dummy Cost Metric = Sum of All </a:t>
            </a:r>
            <a:r>
              <a:rPr lang="en-US" dirty="0">
                <a:solidFill>
                  <a:srgbClr val="0070C0"/>
                </a:solidFill>
              </a:rPr>
              <a:t>P</a:t>
            </a:r>
            <a:r>
              <a:rPr lang="en-US" sz="1800" dirty="0">
                <a:solidFill>
                  <a:srgbClr val="0070C0"/>
                </a:solidFill>
              </a:rPr>
              <a:t>recisions</a:t>
            </a:r>
          </a:p>
        </p:txBody>
      </p:sp>
      <p:sp>
        <p:nvSpPr>
          <p:cNvPr id="57" name="Title 2">
            <a:extLst>
              <a:ext uri="{FF2B5EF4-FFF2-40B4-BE49-F238E27FC236}">
                <a16:creationId xmlns:a16="http://schemas.microsoft.com/office/drawing/2014/main" id="{08649C2F-1572-C2A5-0CD5-36E54259EC54}"/>
              </a:ext>
            </a:extLst>
          </p:cNvPr>
          <p:cNvSpPr txBox="1">
            <a:spLocks/>
          </p:cNvSpPr>
          <p:nvPr/>
        </p:nvSpPr>
        <p:spPr>
          <a:xfrm>
            <a:off x="6203861" y="5170086"/>
            <a:ext cx="1879738" cy="297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2000" dirty="0">
                <a:solidFill>
                  <a:srgbClr val="92D050"/>
                </a:solidFill>
              </a:rPr>
              <a:t>FPCore1</a:t>
            </a:r>
          </a:p>
          <a:p>
            <a:pPr algn="ctr"/>
            <a:r>
              <a:rPr lang="en-US" sz="2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8" name="Title 2">
            <a:extLst>
              <a:ext uri="{FF2B5EF4-FFF2-40B4-BE49-F238E27FC236}">
                <a16:creationId xmlns:a16="http://schemas.microsoft.com/office/drawing/2014/main" id="{50880530-C2EB-7CE4-0595-59ECA28679FF}"/>
              </a:ext>
            </a:extLst>
          </p:cNvPr>
          <p:cNvSpPr txBox="1">
            <a:spLocks/>
          </p:cNvSpPr>
          <p:nvPr/>
        </p:nvSpPr>
        <p:spPr>
          <a:xfrm>
            <a:off x="9716447" y="5178945"/>
            <a:ext cx="1879738" cy="2978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2000" dirty="0">
                <a:solidFill>
                  <a:srgbClr val="92D050"/>
                </a:solidFill>
              </a:rPr>
              <a:t>FPCore2</a:t>
            </a:r>
          </a:p>
          <a:p>
            <a:pPr algn="ctr"/>
            <a:r>
              <a:rPr lang="en-US" sz="2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67817B02-5332-2D9F-02CA-0E85EE80F8D7}"/>
              </a:ext>
            </a:extLst>
          </p:cNvPr>
          <p:cNvSpPr txBox="1"/>
          <p:nvPr/>
        </p:nvSpPr>
        <p:spPr>
          <a:xfrm>
            <a:off x="1365092" y="5905731"/>
            <a:ext cx="71831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These plots came from simulating ~100,000 designs in &lt;2 hours.</a:t>
            </a:r>
          </a:p>
          <a:p>
            <a:pPr algn="ctr"/>
            <a:r>
              <a:rPr lang="en-US" dirty="0"/>
              <a:t>Pareto frontier forms in &lt;10 mins.</a:t>
            </a:r>
          </a:p>
          <a:p>
            <a:pPr algn="ctr"/>
            <a:r>
              <a:rPr lang="en-US" dirty="0"/>
              <a:t>Provides numerical property feedback in minutes.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A72AEDA-D132-0EA1-0BF5-798E8648D72D}"/>
              </a:ext>
            </a:extLst>
          </p:cNvPr>
          <p:cNvSpPr txBox="1"/>
          <p:nvPr/>
        </p:nvSpPr>
        <p:spPr>
          <a:xfrm>
            <a:off x="4045700" y="4004854"/>
            <a:ext cx="4920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solidFill>
                  <a:srgbClr val="0070C0"/>
                </a:solidFill>
              </a:rPr>
              <a:t>10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6F087E2-FEED-2E60-FDA3-0738C5214763}"/>
              </a:ext>
            </a:extLst>
          </p:cNvPr>
          <p:cNvSpPr txBox="1"/>
          <p:nvPr/>
        </p:nvSpPr>
        <p:spPr>
          <a:xfrm>
            <a:off x="7721262" y="4002084"/>
            <a:ext cx="4920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solidFill>
                  <a:srgbClr val="0070C0"/>
                </a:solidFill>
              </a:rPr>
              <a:t>10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7A4BF53-8BD4-D7A3-96FD-1E8E64507F0C}"/>
              </a:ext>
            </a:extLst>
          </p:cNvPr>
          <p:cNvSpPr txBox="1"/>
          <p:nvPr/>
        </p:nvSpPr>
        <p:spPr>
          <a:xfrm>
            <a:off x="7718345" y="3223883"/>
            <a:ext cx="49206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solidFill>
                  <a:srgbClr val="0070C0"/>
                </a:solidFill>
              </a:rPr>
              <a:t>16</a:t>
            </a:r>
          </a:p>
        </p:txBody>
      </p:sp>
      <p:sp>
        <p:nvSpPr>
          <p:cNvPr id="64" name="Title 2">
            <a:extLst>
              <a:ext uri="{FF2B5EF4-FFF2-40B4-BE49-F238E27FC236}">
                <a16:creationId xmlns:a16="http://schemas.microsoft.com/office/drawing/2014/main" id="{704D58CC-32A8-83C2-4BE4-18718BEADC28}"/>
              </a:ext>
            </a:extLst>
          </p:cNvPr>
          <p:cNvSpPr txBox="1">
            <a:spLocks/>
          </p:cNvSpPr>
          <p:nvPr/>
        </p:nvSpPr>
        <p:spPr>
          <a:xfrm>
            <a:off x="4113158" y="3164209"/>
            <a:ext cx="3649175" cy="1473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0" tIns="0" rIns="0" bIns="0">
            <a:noAutofit/>
          </a:bodyPr>
          <a:lstStyle>
            <a:lvl1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4000" b="0" i="0" u="none" strike="noStrike" cap="none" spc="0" baseline="0">
                <a:solidFill>
                  <a:schemeClr val="bg2"/>
                </a:solidFill>
                <a:uFillTx/>
                <a:latin typeface="Intel Clear Light" panose="020B0404020203020204" pitchFamily="34" charset="0"/>
                <a:ea typeface="Intel Clear Light" panose="020B0404020203020204" pitchFamily="34" charset="0"/>
                <a:cs typeface="Intel Clear Light" panose="020B0404020203020204" pitchFamily="34" charset="0"/>
                <a:sym typeface="Helvetica"/>
              </a:defRPr>
            </a:lvl1pPr>
            <a:lvl2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2pPr>
            <a:lvl3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3pPr>
            <a:lvl4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4pPr>
            <a:lvl5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5pPr>
            <a:lvl6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6pPr>
            <a:lvl7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7pPr>
            <a:lvl8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8pPr>
            <a:lvl9pPr marL="0" marR="0" indent="0" algn="l" defTabSz="60960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300" b="1" i="0" u="none" strike="noStrike" cap="none" spc="0" baseline="0">
                <a:solidFill>
                  <a:srgbClr val="535353"/>
                </a:solidFill>
                <a:uFillTx/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algn="ctr"/>
            <a:r>
              <a:rPr lang="en-US" sz="2000" dirty="0">
                <a:solidFill>
                  <a:srgbClr val="FF0000"/>
                </a:solidFill>
              </a:rPr>
              <a:t>Adding 100s of bits of extra internal precision doesn’t help get above 10 correct bits</a:t>
            </a:r>
          </a:p>
          <a:p>
            <a:pPr algn="ctr"/>
            <a:r>
              <a:rPr lang="en-US" sz="260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4D588AC-50C1-C4CB-74CE-C47EE88E1543}"/>
              </a:ext>
            </a:extLst>
          </p:cNvPr>
          <p:cNvSpPr/>
          <p:nvPr/>
        </p:nvSpPr>
        <p:spPr>
          <a:xfrm>
            <a:off x="6254255" y="4118282"/>
            <a:ext cx="1399980" cy="217766"/>
          </a:xfrm>
          <a:prstGeom prst="rect">
            <a:avLst/>
          </a:prstGeom>
          <a:solidFill>
            <a:srgbClr val="FF000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2360DE1-2767-BB80-0420-88786D2158CE}"/>
              </a:ext>
            </a:extLst>
          </p:cNvPr>
          <p:cNvSpPr txBox="1"/>
          <p:nvPr/>
        </p:nvSpPr>
        <p:spPr>
          <a:xfrm>
            <a:off x="5237410" y="4721863"/>
            <a:ext cx="28461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rgbClr val="FF0000"/>
                </a:solidFill>
              </a:rPr>
              <a:t>=&gt; Numerically Unstable</a:t>
            </a:r>
          </a:p>
        </p:txBody>
      </p: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248C5D95-5E68-0E52-ED76-52D14F7F6635}"/>
              </a:ext>
            </a:extLst>
          </p:cNvPr>
          <p:cNvCxnSpPr/>
          <p:nvPr/>
        </p:nvCxnSpPr>
        <p:spPr>
          <a:xfrm>
            <a:off x="8099685" y="4550424"/>
            <a:ext cx="1261689" cy="0"/>
          </a:xfrm>
          <a:prstGeom prst="line">
            <a:avLst/>
          </a:prstGeom>
          <a:ln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4ACB7207-314A-9E40-7353-4A4020740AF5}"/>
              </a:ext>
            </a:extLst>
          </p:cNvPr>
          <p:cNvCxnSpPr/>
          <p:nvPr/>
        </p:nvCxnSpPr>
        <p:spPr>
          <a:xfrm>
            <a:off x="9308757" y="3973179"/>
            <a:ext cx="0" cy="57871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2F644168-0A02-0A33-A474-3F29DF89F4FC}"/>
              </a:ext>
            </a:extLst>
          </p:cNvPr>
          <p:cNvSpPr txBox="1"/>
          <p:nvPr/>
        </p:nvSpPr>
        <p:spPr>
          <a:xfrm>
            <a:off x="8391161" y="3684495"/>
            <a:ext cx="180938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solidFill>
                  <a:srgbClr val="FF0000"/>
                </a:solidFill>
              </a:rPr>
              <a:t>[prec1,prec2,prec3,prec4]</a:t>
            </a:r>
          </a:p>
        </p:txBody>
      </p:sp>
    </p:spTree>
    <p:extLst>
      <p:ext uri="{BB962C8B-B14F-4D97-AF65-F5344CB8AC3E}">
        <p14:creationId xmlns:p14="http://schemas.microsoft.com/office/powerpoint/2010/main" val="364079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1" grpId="0" animBg="1"/>
      <p:bldP spid="54" grpId="0"/>
      <p:bldP spid="56" grpId="0"/>
      <p:bldP spid="57" grpId="0" animBg="1"/>
      <p:bldP spid="58" grpId="0" animBg="1"/>
      <p:bldP spid="59" grpId="0"/>
      <p:bldP spid="61" grpId="0"/>
      <p:bldP spid="62" grpId="0"/>
      <p:bldP spid="63" grpId="0"/>
      <p:bldP spid="64" grpId="0" animBg="1"/>
      <p:bldP spid="65" grpId="0" animBg="1"/>
      <p:bldP spid="67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>
            <a:extLst>
              <a:ext uri="{FF2B5EF4-FFF2-40B4-BE49-F238E27FC236}">
                <a16:creationId xmlns:a16="http://schemas.microsoft.com/office/drawing/2014/main" id="{918B95E6-EF71-0BA1-A424-D1DAE6FDF8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3776" y="1552580"/>
            <a:ext cx="1922902" cy="128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BF20C85A-741D-4741-4FA8-3885992918EB}"/>
              </a:ext>
            </a:extLst>
          </p:cNvPr>
          <p:cNvSpPr/>
          <p:nvPr/>
        </p:nvSpPr>
        <p:spPr>
          <a:xfrm>
            <a:off x="1877667" y="170088"/>
            <a:ext cx="2212376" cy="4018782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lide Number Placeholder 3">
            <a:extLst>
              <a:ext uri="{FF2B5EF4-FFF2-40B4-BE49-F238E27FC236}">
                <a16:creationId xmlns:a16="http://schemas.microsoft.com/office/drawing/2014/main" id="{2C89EE0E-1F1C-4010-9E5E-7028198E3E3F}"/>
              </a:ext>
            </a:extLst>
          </p:cNvPr>
          <p:cNvSpPr txBox="1">
            <a:spLocks/>
          </p:cNvSpPr>
          <p:nvPr/>
        </p:nvSpPr>
        <p:spPr>
          <a:xfrm>
            <a:off x="9107424" y="6683827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55"/>
            <a:fld id="{1436F5C9-0C05-45EC-9B9F-EA7B633C52BA}" type="slidenum">
              <a:rPr lang="en-US" sz="1800">
                <a:solidFill>
                  <a:srgbClr val="FFFFFF"/>
                </a:solidFill>
              </a:rPr>
              <a:pPr defTabSz="609555"/>
              <a:t>5</a:t>
            </a:fld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952E1E-ADF5-BE5A-7F68-05F63366F0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4510"/>
            <a:ext cx="6320278" cy="979138"/>
          </a:xfrm>
        </p:spPr>
        <p:txBody>
          <a:bodyPr/>
          <a:lstStyle/>
          <a:p>
            <a:r>
              <a:rPr lang="en-US" altLang="en-US" dirty="0"/>
              <a:t>Model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9E2BC5D-B640-95E9-5936-5984DB3FCD1F}"/>
              </a:ext>
            </a:extLst>
          </p:cNvPr>
          <p:cNvSpPr txBox="1"/>
          <p:nvPr/>
        </p:nvSpPr>
        <p:spPr>
          <a:xfrm>
            <a:off x="5532506" y="2679592"/>
            <a:ext cx="6659494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Bit-accurate, Simulation &amp; Formal Verification friendly,</a:t>
            </a:r>
          </a:p>
          <a:p>
            <a:r>
              <a:rPr lang="en-US" dirty="0"/>
              <a:t>optimized C++ atomics or look-up tables for unknown functions</a:t>
            </a:r>
          </a:p>
          <a:p>
            <a:pPr algn="r"/>
            <a:r>
              <a:rPr lang="en-US" sz="1600" dirty="0">
                <a:solidFill>
                  <a:srgbClr val="FF0000"/>
                </a:solidFill>
              </a:rPr>
              <a:t>(use </a:t>
            </a:r>
            <a:r>
              <a:rPr lang="en-US" sz="1600" dirty="0" err="1">
                <a:solidFill>
                  <a:srgbClr val="FF0000"/>
                </a:solidFill>
              </a:rPr>
              <a:t>ac_int</a:t>
            </a:r>
            <a:r>
              <a:rPr lang="en-US" sz="1600" dirty="0">
                <a:solidFill>
                  <a:srgbClr val="FF0000"/>
                </a:solidFill>
              </a:rPr>
              <a:t> for large integer types)</a:t>
            </a:r>
          </a:p>
        </p:txBody>
      </p:sp>
      <p:sp>
        <p:nvSpPr>
          <p:cNvPr id="48" name="Rectangle: Single Corner Snipped 47">
            <a:extLst>
              <a:ext uri="{FF2B5EF4-FFF2-40B4-BE49-F238E27FC236}">
                <a16:creationId xmlns:a16="http://schemas.microsoft.com/office/drawing/2014/main" id="{4605CF77-0959-B87F-209B-6128C9513512}"/>
              </a:ext>
            </a:extLst>
          </p:cNvPr>
          <p:cNvSpPr/>
          <p:nvPr/>
        </p:nvSpPr>
        <p:spPr>
          <a:xfrm>
            <a:off x="4661432" y="2869587"/>
            <a:ext cx="811809" cy="596825"/>
          </a:xfrm>
          <a:prstGeom prst="snip1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49" name="Rectangle: Single Corner Snipped 48">
            <a:extLst>
              <a:ext uri="{FF2B5EF4-FFF2-40B4-BE49-F238E27FC236}">
                <a16:creationId xmlns:a16="http://schemas.microsoft.com/office/drawing/2014/main" id="{4B49FC80-C9A0-3A7A-49C4-0B5F08A0D18B}"/>
              </a:ext>
            </a:extLst>
          </p:cNvPr>
          <p:cNvSpPr/>
          <p:nvPr/>
        </p:nvSpPr>
        <p:spPr>
          <a:xfrm>
            <a:off x="4799256" y="3350659"/>
            <a:ext cx="811809" cy="567715"/>
          </a:xfrm>
          <a:prstGeom prst="snip1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50" name="Rectangle: Single Corner Snipped 49">
            <a:extLst>
              <a:ext uri="{FF2B5EF4-FFF2-40B4-BE49-F238E27FC236}">
                <a16:creationId xmlns:a16="http://schemas.microsoft.com/office/drawing/2014/main" id="{3F4604C1-66B7-933B-B594-E36BF0510111}"/>
              </a:ext>
            </a:extLst>
          </p:cNvPr>
          <p:cNvSpPr/>
          <p:nvPr/>
        </p:nvSpPr>
        <p:spPr>
          <a:xfrm>
            <a:off x="4954037" y="3781316"/>
            <a:ext cx="811809" cy="543599"/>
          </a:xfrm>
          <a:prstGeom prst="snip1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B3CF321-2ED4-4691-A3C9-895867206C32}"/>
              </a:ext>
            </a:extLst>
          </p:cNvPr>
          <p:cNvSpPr txBox="1"/>
          <p:nvPr/>
        </p:nvSpPr>
        <p:spPr>
          <a:xfrm>
            <a:off x="4661432" y="2980258"/>
            <a:ext cx="811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C++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7121C8D-B732-3645-F4BA-470715BE7FA2}"/>
              </a:ext>
            </a:extLst>
          </p:cNvPr>
          <p:cNvSpPr txBox="1"/>
          <p:nvPr/>
        </p:nvSpPr>
        <p:spPr>
          <a:xfrm>
            <a:off x="4799256" y="3467829"/>
            <a:ext cx="8118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ASL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27C7251-9B72-A2E0-96F6-7EB425467254}"/>
              </a:ext>
            </a:extLst>
          </p:cNvPr>
          <p:cNvSpPr txBox="1"/>
          <p:nvPr/>
        </p:nvSpPr>
        <p:spPr>
          <a:xfrm>
            <a:off x="4954036" y="3888974"/>
            <a:ext cx="8118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SystemC</a:t>
            </a: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3708F318-EA59-C096-3E4F-1202E44FDD24}"/>
              </a:ext>
            </a:extLst>
          </p:cNvPr>
          <p:cNvSpPr/>
          <p:nvPr/>
        </p:nvSpPr>
        <p:spPr>
          <a:xfrm>
            <a:off x="2133915" y="689976"/>
            <a:ext cx="1714419" cy="8073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Simulator</a:t>
            </a:r>
          </a:p>
        </p:txBody>
      </p:sp>
      <p:grpSp>
        <p:nvGrpSpPr>
          <p:cNvPr id="51" name="Group 50">
            <a:extLst>
              <a:ext uri="{FF2B5EF4-FFF2-40B4-BE49-F238E27FC236}">
                <a16:creationId xmlns:a16="http://schemas.microsoft.com/office/drawing/2014/main" id="{6092D56B-BFA2-B71A-236F-CE806E20B3BC}"/>
              </a:ext>
            </a:extLst>
          </p:cNvPr>
          <p:cNvGrpSpPr/>
          <p:nvPr/>
        </p:nvGrpSpPr>
        <p:grpSpPr>
          <a:xfrm>
            <a:off x="516329" y="4897534"/>
            <a:ext cx="11514766" cy="1384995"/>
            <a:chOff x="247554" y="2691172"/>
            <a:chExt cx="8325730" cy="2027780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90AC4D4E-E28C-D275-B5DF-532A2D3930F5}"/>
                </a:ext>
              </a:extLst>
            </p:cNvPr>
            <p:cNvSpPr txBox="1"/>
            <p:nvPr/>
          </p:nvSpPr>
          <p:spPr>
            <a:xfrm>
              <a:off x="247554" y="2929925"/>
              <a:ext cx="2544070" cy="11490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900" b="0" dirty="0"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(</a:t>
              </a:r>
              <a:r>
                <a:rPr lang="en-US" sz="900" b="0" dirty="0" err="1"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FPCore</a:t>
              </a:r>
              <a:r>
                <a:rPr lang="en-US" sz="900" b="0" dirty="0"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 ((! :precision (float 5 16) x)</a:t>
              </a:r>
            </a:p>
            <a:p>
              <a:r>
                <a:rPr lang="en-US" sz="900" b="0" dirty="0"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         (! :precision (float 5 16) y))</a:t>
              </a:r>
            </a:p>
            <a:p>
              <a:r>
                <a:rPr lang="en-US" sz="9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lang="en-US" sz="900" b="0" dirty="0"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(! :precision (float 8 32)</a:t>
              </a:r>
            </a:p>
            <a:p>
              <a:r>
                <a:rPr lang="en-US" sz="900" b="0" dirty="0"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  (- (! :precision (float 11 64) (+ x y)) </a:t>
              </a:r>
            </a:p>
            <a:p>
              <a:r>
                <a:rPr lang="en-US" sz="900" b="0" dirty="0">
                  <a:effectLst/>
                  <a:latin typeface="Courier New" panose="02070309020205020404" pitchFamily="49" charset="0"/>
                  <a:cs typeface="Courier New" panose="02070309020205020404" pitchFamily="49" charset="0"/>
                </a:rPr>
                <a:t>     (! :precision (float 11 64) (- x y)))))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773B24DC-0F0E-CFD4-BB08-A7156A7FA552}"/>
                </a:ext>
              </a:extLst>
            </p:cNvPr>
            <p:cNvSpPr txBox="1"/>
            <p:nvPr/>
          </p:nvSpPr>
          <p:spPr>
            <a:xfrm>
              <a:off x="2620016" y="2691172"/>
              <a:ext cx="5953268" cy="20277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l-PL" sz="1050" b="0" dirty="0">
                  <a:effectLst/>
                  <a:latin typeface="Consolas" panose="020B0609020204030204" pitchFamily="49" charset="0"/>
                </a:rPr>
                <a:t>ifp::UFloat&lt;8, 32&gt; f(const ifp::UFloat&lt;5, 16&gt;&amp; x, const ifp::UFloat&lt;5, 16&gt;&amp; y,ifp::RoundingMode rnd_out) {</a:t>
              </a:r>
            </a:p>
            <a:p>
              <a:r>
                <a:rPr lang="en-US" sz="1050" dirty="0">
                  <a:latin typeface="Consolas" panose="020B0609020204030204" pitchFamily="49" charset="0"/>
                </a:rPr>
                <a:t>  </a:t>
              </a:r>
              <a:r>
                <a:rPr lang="pl-PL" sz="1050" b="0" dirty="0">
                  <a:effectLst/>
                  <a:latin typeface="Consolas" panose="020B0609020204030204" pitchFamily="49" charset="0"/>
                </a:rPr>
                <a:t>return ifp::fp_sub&lt;ifp::UFloat&lt;8, 32&gt;&gt;(</a:t>
              </a:r>
              <a:endParaRPr lang="en-US" sz="1050" b="0" dirty="0">
                <a:effectLst/>
                <a:latin typeface="Consolas" panose="020B0609020204030204" pitchFamily="49" charset="0"/>
              </a:endParaRPr>
            </a:p>
            <a:p>
              <a:r>
                <a:rPr lang="en-US" sz="1050" b="0" dirty="0">
                  <a:effectLst/>
                  <a:latin typeface="Consolas" panose="020B0609020204030204" pitchFamily="49" charset="0"/>
                </a:rPr>
                <a:t>	</a:t>
              </a:r>
              <a:r>
                <a:rPr lang="pl-PL" sz="1050" b="0" dirty="0">
                  <a:effectLst/>
                  <a:latin typeface="Consolas" panose="020B0609020204030204" pitchFamily="49" charset="0"/>
                </a:rPr>
                <a:t>ifp::fp_add&lt;ifp::UFloat&lt;11, 64&gt;&gt;(x, y, rnd_out, false), </a:t>
              </a:r>
              <a:r>
                <a:rPr lang="en-US" sz="1050" b="0" dirty="0">
                  <a:effectLst/>
                  <a:latin typeface="Consolas" panose="020B0609020204030204" pitchFamily="49" charset="0"/>
                </a:rPr>
                <a:t>				</a:t>
              </a:r>
              <a:r>
                <a:rPr lang="pl-PL" sz="1050" b="0" dirty="0">
                  <a:effectLst/>
                  <a:latin typeface="Consolas" panose="020B0609020204030204" pitchFamily="49" charset="0"/>
                </a:rPr>
                <a:t>ifp::fp_sub&lt;ifp::UFloat&lt;11, 64&gt;&gt;(x, y, rnd_out, false),</a:t>
              </a:r>
              <a:endParaRPr lang="en-US" sz="1050" b="0" dirty="0">
                <a:effectLst/>
                <a:latin typeface="Consolas" panose="020B0609020204030204" pitchFamily="49" charset="0"/>
              </a:endParaRPr>
            </a:p>
            <a:p>
              <a:r>
                <a:rPr lang="en-US" sz="1050" dirty="0">
                  <a:latin typeface="Consolas" panose="020B0609020204030204" pitchFamily="49" charset="0"/>
                </a:rPr>
                <a:t>	</a:t>
              </a:r>
              <a:r>
                <a:rPr lang="pl-PL" sz="1050" b="0" dirty="0">
                  <a:effectLst/>
                  <a:latin typeface="Consolas" panose="020B0609020204030204" pitchFamily="49" charset="0"/>
                </a:rPr>
                <a:t>rnd_out,</a:t>
              </a:r>
              <a:endParaRPr lang="en-US" sz="1050" b="0" dirty="0">
                <a:effectLst/>
                <a:latin typeface="Consolas" panose="020B0609020204030204" pitchFamily="49" charset="0"/>
              </a:endParaRPr>
            </a:p>
            <a:p>
              <a:r>
                <a:rPr lang="en-US" sz="1050" dirty="0">
                  <a:latin typeface="Consolas" panose="020B0609020204030204" pitchFamily="49" charset="0"/>
                </a:rPr>
                <a:t>	</a:t>
              </a:r>
              <a:r>
                <a:rPr lang="pl-PL" sz="1050" b="0" dirty="0">
                  <a:effectLst/>
                  <a:latin typeface="Consolas" panose="020B0609020204030204" pitchFamily="49" charset="0"/>
                </a:rPr>
                <a:t>false);</a:t>
              </a:r>
            </a:p>
            <a:p>
              <a:r>
                <a:rPr lang="pl-PL" sz="1050" b="0" dirty="0">
                  <a:effectLst/>
                  <a:latin typeface="Consolas" panose="020B0609020204030204" pitchFamily="49" charset="0"/>
                </a:rPr>
                <a:t>}</a:t>
              </a:r>
            </a:p>
          </p:txBody>
        </p:sp>
      </p:grp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96294903-8F2E-5DD6-DEE2-04D2EE7FBBF8}"/>
              </a:ext>
            </a:extLst>
          </p:cNvPr>
          <p:cNvSpPr/>
          <p:nvPr/>
        </p:nvSpPr>
        <p:spPr>
          <a:xfrm>
            <a:off x="2131099" y="1736968"/>
            <a:ext cx="1714419" cy="8073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Precision Tuner</a:t>
            </a: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80DAECEF-C8B9-5525-D24E-EBAACC023BE5}"/>
              </a:ext>
            </a:extLst>
          </p:cNvPr>
          <p:cNvSpPr/>
          <p:nvPr/>
        </p:nvSpPr>
        <p:spPr>
          <a:xfrm>
            <a:off x="2136899" y="2843550"/>
            <a:ext cx="1728958" cy="8073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Compiler</a:t>
            </a:r>
          </a:p>
        </p:txBody>
      </p:sp>
      <p:sp>
        <p:nvSpPr>
          <p:cNvPr id="61" name="Cylinder 60">
            <a:extLst>
              <a:ext uri="{FF2B5EF4-FFF2-40B4-BE49-F238E27FC236}">
                <a16:creationId xmlns:a16="http://schemas.microsoft.com/office/drawing/2014/main" id="{85662B86-D984-79B0-B9E4-72B1A1955577}"/>
              </a:ext>
            </a:extLst>
          </p:cNvPr>
          <p:cNvSpPr/>
          <p:nvPr/>
        </p:nvSpPr>
        <p:spPr>
          <a:xfrm>
            <a:off x="125175" y="2184494"/>
            <a:ext cx="1293781" cy="899929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75000">
                <a:schemeClr val="accent1">
                  <a:lumMod val="0"/>
                  <a:lumOff val="100000"/>
                </a:schemeClr>
              </a:gs>
              <a:gs pos="100000">
                <a:schemeClr val="tx1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 err="1">
                <a:solidFill>
                  <a:schemeClr val="tx1"/>
                </a:solidFill>
                <a:latin typeface="Intel Clear"/>
              </a:rPr>
              <a:t>FPCore</a:t>
            </a:r>
            <a:endParaRPr lang="en-US" sz="1867" dirty="0">
              <a:solidFill>
                <a:schemeClr val="tx1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62" name="Rectangle: Single Corner Snipped 61">
            <a:extLst>
              <a:ext uri="{FF2B5EF4-FFF2-40B4-BE49-F238E27FC236}">
                <a16:creationId xmlns:a16="http://schemas.microsoft.com/office/drawing/2014/main" id="{EC5F3122-3D0C-1BED-0A52-59D0A2CB05B0}"/>
              </a:ext>
            </a:extLst>
          </p:cNvPr>
          <p:cNvSpPr/>
          <p:nvPr/>
        </p:nvSpPr>
        <p:spPr>
          <a:xfrm>
            <a:off x="5126604" y="4207975"/>
            <a:ext cx="811809" cy="527652"/>
          </a:xfrm>
          <a:prstGeom prst="snip1Rect">
            <a:avLst/>
          </a:prstGeom>
          <a:ln>
            <a:prstDash val="sys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4F0598C-DB85-7C2C-5DD8-74F160D63978}"/>
              </a:ext>
            </a:extLst>
          </p:cNvPr>
          <p:cNvSpPr txBox="1"/>
          <p:nvPr/>
        </p:nvSpPr>
        <p:spPr>
          <a:xfrm>
            <a:off x="5126603" y="4370722"/>
            <a:ext cx="8118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/>
              <a:t>RTL</a:t>
            </a:r>
          </a:p>
        </p:txBody>
      </p:sp>
      <p:sp>
        <p:nvSpPr>
          <p:cNvPr id="64" name="Arrow: Right 63">
            <a:extLst>
              <a:ext uri="{FF2B5EF4-FFF2-40B4-BE49-F238E27FC236}">
                <a16:creationId xmlns:a16="http://schemas.microsoft.com/office/drawing/2014/main" id="{C84C4573-0CDE-FB92-2CE2-1A26D148C065}"/>
              </a:ext>
            </a:extLst>
          </p:cNvPr>
          <p:cNvSpPr/>
          <p:nvPr/>
        </p:nvSpPr>
        <p:spPr>
          <a:xfrm>
            <a:off x="1429672" y="2458114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19000">
                <a:schemeClr val="accent1">
                  <a:lumMod val="0"/>
                  <a:lumOff val="100000"/>
                </a:schemeClr>
              </a:gs>
              <a:gs pos="100000">
                <a:schemeClr val="tx1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Arrow: Right 64">
            <a:extLst>
              <a:ext uri="{FF2B5EF4-FFF2-40B4-BE49-F238E27FC236}">
                <a16:creationId xmlns:a16="http://schemas.microsoft.com/office/drawing/2014/main" id="{275F3060-506A-38DE-1DC6-0D9CE63B6FED}"/>
              </a:ext>
            </a:extLst>
          </p:cNvPr>
          <p:cNvSpPr/>
          <p:nvPr/>
        </p:nvSpPr>
        <p:spPr>
          <a:xfrm>
            <a:off x="4082665" y="870050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B87C162E-1FD7-DB3F-819A-1F437D40CB7B}"/>
              </a:ext>
            </a:extLst>
          </p:cNvPr>
          <p:cNvSpPr/>
          <p:nvPr/>
        </p:nvSpPr>
        <p:spPr>
          <a:xfrm>
            <a:off x="4559293" y="703506"/>
            <a:ext cx="1714419" cy="80734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  <a:p>
            <a:pPr algn="ctr"/>
            <a:r>
              <a:rPr lang="en-US" dirty="0"/>
              <a:t>Level Viz</a:t>
            </a:r>
          </a:p>
        </p:txBody>
      </p:sp>
      <p:sp>
        <p:nvSpPr>
          <p:cNvPr id="67" name="Arrow: Right 66">
            <a:extLst>
              <a:ext uri="{FF2B5EF4-FFF2-40B4-BE49-F238E27FC236}">
                <a16:creationId xmlns:a16="http://schemas.microsoft.com/office/drawing/2014/main" id="{4B44E0D1-8113-D147-F45A-7591B305B23D}"/>
              </a:ext>
            </a:extLst>
          </p:cNvPr>
          <p:cNvSpPr/>
          <p:nvPr/>
        </p:nvSpPr>
        <p:spPr>
          <a:xfrm>
            <a:off x="6273712" y="877011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0">
                <a:schemeClr val="bg1"/>
              </a:gs>
              <a:gs pos="100000">
                <a:srgbClr val="7030A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" name="Picture 67">
            <a:extLst>
              <a:ext uri="{FF2B5EF4-FFF2-40B4-BE49-F238E27FC236}">
                <a16:creationId xmlns:a16="http://schemas.microsoft.com/office/drawing/2014/main" id="{D1FE244C-B999-97F2-CF28-38B2FB19C9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343" r="36171"/>
          <a:stretch/>
        </p:blipFill>
        <p:spPr>
          <a:xfrm>
            <a:off x="6785905" y="640931"/>
            <a:ext cx="2250789" cy="935991"/>
          </a:xfrm>
          <a:prstGeom prst="rect">
            <a:avLst/>
          </a:prstGeom>
        </p:spPr>
      </p:pic>
      <p:sp>
        <p:nvSpPr>
          <p:cNvPr id="69" name="Arrow: Right 68">
            <a:extLst>
              <a:ext uri="{FF2B5EF4-FFF2-40B4-BE49-F238E27FC236}">
                <a16:creationId xmlns:a16="http://schemas.microsoft.com/office/drawing/2014/main" id="{CF0C7CA1-457A-2308-1847-50D6FAD6D59C}"/>
              </a:ext>
            </a:extLst>
          </p:cNvPr>
          <p:cNvSpPr/>
          <p:nvPr/>
        </p:nvSpPr>
        <p:spPr>
          <a:xfrm>
            <a:off x="4090043" y="1981722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3015D133-16C7-8F05-8042-E994F61FE318}"/>
              </a:ext>
            </a:extLst>
          </p:cNvPr>
          <p:cNvSpPr/>
          <p:nvPr/>
        </p:nvSpPr>
        <p:spPr>
          <a:xfrm>
            <a:off x="4089854" y="3030129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48C8763-A6D6-2C36-2E17-779D6BCBC90C}"/>
              </a:ext>
            </a:extLst>
          </p:cNvPr>
          <p:cNvSpPr txBox="1"/>
          <p:nvPr/>
        </p:nvSpPr>
        <p:spPr>
          <a:xfrm>
            <a:off x="2638475" y="224032"/>
            <a:ext cx="11455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 err="1"/>
              <a:t>iFP</a:t>
            </a:r>
            <a:endParaRPr lang="en-US" sz="28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8E65A043-B2BA-779F-E307-2E4FEDA36C98}"/>
              </a:ext>
            </a:extLst>
          </p:cNvPr>
          <p:cNvSpPr txBox="1"/>
          <p:nvPr/>
        </p:nvSpPr>
        <p:spPr>
          <a:xfrm>
            <a:off x="5611065" y="3455989"/>
            <a:ext cx="66831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Architecture Specification Language</a:t>
            </a:r>
          </a:p>
          <a:p>
            <a:r>
              <a:rPr lang="en-US" dirty="0">
                <a:solidFill>
                  <a:srgbClr val="92D050"/>
                </a:solidFill>
              </a:rPr>
              <a:t>           </a:t>
            </a:r>
            <a:r>
              <a:rPr lang="en-US" dirty="0">
                <a:solidFill>
                  <a:srgbClr val="FF0000"/>
                </a:solidFill>
              </a:rPr>
              <a:t>(</a:t>
            </a:r>
            <a:r>
              <a:rPr lang="en-US" sz="1600" dirty="0">
                <a:solidFill>
                  <a:srgbClr val="FF0000"/>
                </a:solidFill>
              </a:rPr>
              <a:t>emerging industry machine readable specification language)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75" name="Arrow: Right 74">
            <a:extLst>
              <a:ext uri="{FF2B5EF4-FFF2-40B4-BE49-F238E27FC236}">
                <a16:creationId xmlns:a16="http://schemas.microsoft.com/office/drawing/2014/main" id="{7F22E93E-6718-4FBB-2980-FCB0F3D21B6D}"/>
              </a:ext>
            </a:extLst>
          </p:cNvPr>
          <p:cNvSpPr/>
          <p:nvPr/>
        </p:nvSpPr>
        <p:spPr>
          <a:xfrm>
            <a:off x="3688111" y="5292583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8918C625-1B1A-2F15-53E1-9DDBFCEA8292}"/>
              </a:ext>
            </a:extLst>
          </p:cNvPr>
          <p:cNvSpPr txBox="1"/>
          <p:nvPr/>
        </p:nvSpPr>
        <p:spPr>
          <a:xfrm>
            <a:off x="1359681" y="5795720"/>
            <a:ext cx="11902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 err="1">
                <a:solidFill>
                  <a:schemeClr val="tx1"/>
                </a:solidFill>
                <a:latin typeface="Intel Clear"/>
              </a:rPr>
              <a:t>FPCore</a:t>
            </a:r>
            <a:endParaRPr lang="en-US" sz="1800" dirty="0">
              <a:solidFill>
                <a:schemeClr val="tx1"/>
              </a:solidFill>
              <a:latin typeface="Intel Clear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102DD51A-4C06-73C8-2F9C-EC4DDCDD6058}"/>
              </a:ext>
            </a:extLst>
          </p:cNvPr>
          <p:cNvSpPr txBox="1"/>
          <p:nvPr/>
        </p:nvSpPr>
        <p:spPr>
          <a:xfrm>
            <a:off x="5915914" y="5808176"/>
            <a:ext cx="11902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dirty="0">
                <a:solidFill>
                  <a:schemeClr val="tx1"/>
                </a:solidFill>
                <a:latin typeface="Intel Clear"/>
              </a:rPr>
              <a:t>C++</a:t>
            </a:r>
          </a:p>
        </p:txBody>
      </p:sp>
    </p:spTree>
    <p:extLst>
      <p:ext uri="{BB962C8B-B14F-4D97-AF65-F5344CB8AC3E}">
        <p14:creationId xmlns:p14="http://schemas.microsoft.com/office/powerpoint/2010/main" val="98056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8" grpId="0" animBg="1"/>
      <p:bldP spid="49" grpId="0" animBg="1"/>
      <p:bldP spid="50" grpId="0" animBg="1"/>
      <p:bldP spid="39" grpId="0"/>
      <p:bldP spid="40" grpId="0"/>
      <p:bldP spid="41" grpId="0"/>
      <p:bldP spid="62" grpId="0" animBg="1"/>
      <p:bldP spid="63" grpId="0"/>
      <p:bldP spid="74" grpId="0"/>
      <p:bldP spid="75" grpId="0" animBg="1"/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3">
            <a:extLst>
              <a:ext uri="{FF2B5EF4-FFF2-40B4-BE49-F238E27FC236}">
                <a16:creationId xmlns:a16="http://schemas.microsoft.com/office/drawing/2014/main" id="{2C89EE0E-1F1C-4010-9E5E-7028198E3E3F}"/>
              </a:ext>
            </a:extLst>
          </p:cNvPr>
          <p:cNvSpPr txBox="1">
            <a:spLocks/>
          </p:cNvSpPr>
          <p:nvPr/>
        </p:nvSpPr>
        <p:spPr>
          <a:xfrm>
            <a:off x="10858084" y="5953985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55"/>
            <a:fld id="{1436F5C9-0C05-45EC-9B9F-EA7B633C52BA}" type="slidenum">
              <a:rPr lang="en-US" sz="1800">
                <a:solidFill>
                  <a:srgbClr val="FFFFFF"/>
                </a:solidFill>
              </a:rPr>
              <a:pPr defTabSz="609555"/>
              <a:t>6</a:t>
            </a:fld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19" name="Picture 2" descr="Premium Vector | Adorable hand drawn vector mountain and trees clip art  travel design">
            <a:extLst>
              <a:ext uri="{FF2B5EF4-FFF2-40B4-BE49-F238E27FC236}">
                <a16:creationId xmlns:a16="http://schemas.microsoft.com/office/drawing/2014/main" id="{B848766C-1FEE-FADC-F61A-7898D9EE12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12"/>
          <a:stretch/>
        </p:blipFill>
        <p:spPr bwMode="auto">
          <a:xfrm>
            <a:off x="3909858" y="343966"/>
            <a:ext cx="3280228" cy="247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Content Placeholder 1">
            <a:extLst>
              <a:ext uri="{FF2B5EF4-FFF2-40B4-BE49-F238E27FC236}">
                <a16:creationId xmlns:a16="http://schemas.microsoft.com/office/drawing/2014/main" id="{C8FEFEFD-1671-D39F-DAA0-FA8883379052}"/>
              </a:ext>
            </a:extLst>
          </p:cNvPr>
          <p:cNvSpPr txBox="1">
            <a:spLocks/>
          </p:cNvSpPr>
          <p:nvPr/>
        </p:nvSpPr>
        <p:spPr>
          <a:xfrm>
            <a:off x="6009508" y="272925"/>
            <a:ext cx="2302597" cy="4137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Infinite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Bit-Widths</a:t>
            </a:r>
          </a:p>
        </p:txBody>
      </p:sp>
      <p:pic>
        <p:nvPicPr>
          <p:cNvPr id="2050" name="Picture 2" descr="Road Perspective Vector Images (over 7,300)">
            <a:extLst>
              <a:ext uri="{FF2B5EF4-FFF2-40B4-BE49-F238E27FC236}">
                <a16:creationId xmlns:a16="http://schemas.microsoft.com/office/drawing/2014/main" id="{F3DDC66B-6178-F902-FE74-50BD6E780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81042" y="2816021"/>
            <a:ext cx="5825734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lide Number Placeholder 3">
            <a:extLst>
              <a:ext uri="{FF2B5EF4-FFF2-40B4-BE49-F238E27FC236}">
                <a16:creationId xmlns:a16="http://schemas.microsoft.com/office/drawing/2014/main" id="{A1802F8A-8D46-34D8-CBE3-B50A71B0C203}"/>
              </a:ext>
            </a:extLst>
          </p:cNvPr>
          <p:cNvSpPr txBox="1">
            <a:spLocks/>
          </p:cNvSpPr>
          <p:nvPr/>
        </p:nvSpPr>
        <p:spPr>
          <a:xfrm>
            <a:off x="8702068" y="4818258"/>
            <a:ext cx="2057400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457178"/>
            <a:fld id="{1436F5C9-0C05-45EC-9B9F-EA7B633C52BA}" type="slidenum">
              <a:rPr lang="en-US" smtClean="0">
                <a:solidFill>
                  <a:srgbClr val="FFFFFF"/>
                </a:solidFill>
              </a:rPr>
              <a:pPr defTabSz="457178"/>
              <a:t>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5" name="Cylinder 34">
            <a:extLst>
              <a:ext uri="{FF2B5EF4-FFF2-40B4-BE49-F238E27FC236}">
                <a16:creationId xmlns:a16="http://schemas.microsoft.com/office/drawing/2014/main" id="{18642442-BEC5-D714-8242-3A6B457A7BDD}"/>
              </a:ext>
            </a:extLst>
          </p:cNvPr>
          <p:cNvSpPr/>
          <p:nvPr/>
        </p:nvSpPr>
        <p:spPr>
          <a:xfrm>
            <a:off x="2668887" y="3075952"/>
            <a:ext cx="1240971" cy="1134367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rgbClr val="0070C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l Clear"/>
                <a:ea typeface="+mn-ea"/>
                <a:cs typeface="+mn-cs"/>
              </a:rPr>
              <a:t>Estimate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Intel Clear"/>
                <a:ea typeface="+mn-ea"/>
                <a:cs typeface="+mn-cs"/>
              </a:rPr>
              <a:t>HDL</a:t>
            </a:r>
          </a:p>
        </p:txBody>
      </p:sp>
      <p:sp>
        <p:nvSpPr>
          <p:cNvPr id="37" name="Content Placeholder 1">
            <a:extLst>
              <a:ext uri="{FF2B5EF4-FFF2-40B4-BE49-F238E27FC236}">
                <a16:creationId xmlns:a16="http://schemas.microsoft.com/office/drawing/2014/main" id="{380AE1F6-19B5-7A46-A059-88EAED58B364}"/>
              </a:ext>
            </a:extLst>
          </p:cNvPr>
          <p:cNvSpPr txBox="1">
            <a:spLocks/>
          </p:cNvSpPr>
          <p:nvPr/>
        </p:nvSpPr>
        <p:spPr>
          <a:xfrm>
            <a:off x="6179045" y="1733367"/>
            <a:ext cx="2970809" cy="4137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Reasonable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Bit-Widths</a:t>
            </a:r>
          </a:p>
        </p:txBody>
      </p:sp>
      <p:sp>
        <p:nvSpPr>
          <p:cNvPr id="38" name="Content Placeholder 1">
            <a:extLst>
              <a:ext uri="{FF2B5EF4-FFF2-40B4-BE49-F238E27FC236}">
                <a16:creationId xmlns:a16="http://schemas.microsoft.com/office/drawing/2014/main" id="{13B6CC11-3EE0-5D9A-771B-71087C892F39}"/>
              </a:ext>
            </a:extLst>
          </p:cNvPr>
          <p:cNvSpPr txBox="1">
            <a:spLocks/>
          </p:cNvSpPr>
          <p:nvPr/>
        </p:nvSpPr>
        <p:spPr>
          <a:xfrm>
            <a:off x="1496967" y="2268324"/>
            <a:ext cx="3584809" cy="4137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Reasonable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Performance</a:t>
            </a:r>
          </a:p>
        </p:txBody>
      </p:sp>
      <p:sp>
        <p:nvSpPr>
          <p:cNvPr id="58" name="Content Placeholder 1">
            <a:extLst>
              <a:ext uri="{FF2B5EF4-FFF2-40B4-BE49-F238E27FC236}">
                <a16:creationId xmlns:a16="http://schemas.microsoft.com/office/drawing/2014/main" id="{FC6E1423-2278-1B72-E934-2E273B2A124E}"/>
              </a:ext>
            </a:extLst>
          </p:cNvPr>
          <p:cNvSpPr txBox="1">
            <a:spLocks/>
          </p:cNvSpPr>
          <p:nvPr/>
        </p:nvSpPr>
        <p:spPr>
          <a:xfrm>
            <a:off x="7317877" y="3316673"/>
            <a:ext cx="3584809" cy="4137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Best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dirty="0"/>
              <a:t>Performance</a:t>
            </a:r>
          </a:p>
        </p:txBody>
      </p:sp>
      <p:sp>
        <p:nvSpPr>
          <p:cNvPr id="66" name="Cylinder 65">
            <a:extLst>
              <a:ext uri="{FF2B5EF4-FFF2-40B4-BE49-F238E27FC236}">
                <a16:creationId xmlns:a16="http://schemas.microsoft.com/office/drawing/2014/main" id="{D85AF2D3-BB15-C5E1-4689-D624A65B38DE}"/>
              </a:ext>
            </a:extLst>
          </p:cNvPr>
          <p:cNvSpPr/>
          <p:nvPr/>
        </p:nvSpPr>
        <p:spPr>
          <a:xfrm>
            <a:off x="5049034" y="165905"/>
            <a:ext cx="1293781" cy="899929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75000">
                <a:schemeClr val="accent1">
                  <a:lumMod val="0"/>
                  <a:lumOff val="100000"/>
                </a:schemeClr>
              </a:gs>
              <a:gs pos="100000">
                <a:schemeClr val="tx1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Spec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67" name="Cylinder 66">
            <a:extLst>
              <a:ext uri="{FF2B5EF4-FFF2-40B4-BE49-F238E27FC236}">
                <a16:creationId xmlns:a16="http://schemas.microsoft.com/office/drawing/2014/main" id="{7664EF91-2A26-2128-2058-1F3557F46F35}"/>
              </a:ext>
            </a:extLst>
          </p:cNvPr>
          <p:cNvSpPr/>
          <p:nvPr/>
        </p:nvSpPr>
        <p:spPr>
          <a:xfrm>
            <a:off x="6990348" y="2475205"/>
            <a:ext cx="1343489" cy="1134367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8000">
                <a:schemeClr val="accent1">
                  <a:lumMod val="0"/>
                  <a:lumOff val="100000"/>
                </a:schemeClr>
              </a:gs>
              <a:gs pos="100000">
                <a:srgbClr val="92D05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C++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Model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68" name="Cylinder 67">
            <a:extLst>
              <a:ext uri="{FF2B5EF4-FFF2-40B4-BE49-F238E27FC236}">
                <a16:creationId xmlns:a16="http://schemas.microsoft.com/office/drawing/2014/main" id="{E7368016-B30F-719A-4E44-0A4A6C6600D7}"/>
              </a:ext>
            </a:extLst>
          </p:cNvPr>
          <p:cNvSpPr/>
          <p:nvPr/>
        </p:nvSpPr>
        <p:spPr>
          <a:xfrm>
            <a:off x="8478109" y="4039632"/>
            <a:ext cx="1343489" cy="1134367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24000">
                <a:schemeClr val="accent1">
                  <a:lumMod val="0"/>
                  <a:lumOff val="10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Final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HDL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71" name="Title 1">
            <a:extLst>
              <a:ext uri="{FF2B5EF4-FFF2-40B4-BE49-F238E27FC236}">
                <a16:creationId xmlns:a16="http://schemas.microsoft.com/office/drawing/2014/main" id="{611818D6-341B-E523-5ED9-E3F11F75F4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4510"/>
            <a:ext cx="6320278" cy="979138"/>
          </a:xfrm>
        </p:spPr>
        <p:txBody>
          <a:bodyPr/>
          <a:lstStyle/>
          <a:p>
            <a:r>
              <a:rPr lang="en-US" altLang="en-US" dirty="0"/>
              <a:t>Implement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:a16="http://schemas.microsoft.com/office/drawing/2014/main" id="{9D81A3F8-407F-8A9B-8105-0B4206D45E06}"/>
              </a:ext>
            </a:extLst>
          </p:cNvPr>
          <p:cNvGrpSpPr/>
          <p:nvPr/>
        </p:nvGrpSpPr>
        <p:grpSpPr>
          <a:xfrm>
            <a:off x="683504" y="4301037"/>
            <a:ext cx="3280228" cy="2060335"/>
            <a:chOff x="6989255" y="205828"/>
            <a:chExt cx="5030297" cy="3501673"/>
          </a:xfrm>
        </p:grpSpPr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1B3C21C8-0D0F-EA4B-44D9-B53C60923A5A}"/>
                </a:ext>
              </a:extLst>
            </p:cNvPr>
            <p:cNvSpPr/>
            <p:nvPr/>
          </p:nvSpPr>
          <p:spPr>
            <a:xfrm>
              <a:off x="10229024" y="1380548"/>
              <a:ext cx="1790528" cy="5073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>
                <a:solidFill>
                  <a:srgbClr val="FFFFFF"/>
                </a:solidFill>
                <a:latin typeface="IntelOne Text Light"/>
              </a:endParaRPr>
            </a:p>
          </p:txBody>
        </p:sp>
        <p:pic>
          <p:nvPicPr>
            <p:cNvPr id="74" name="Picture 73" descr="Chart, line chart&#10;&#10;Description automatically generated">
              <a:extLst>
                <a:ext uri="{FF2B5EF4-FFF2-40B4-BE49-F238E27FC236}">
                  <a16:creationId xmlns:a16="http://schemas.microsoft.com/office/drawing/2014/main" id="{18B8E9A7-1916-1367-6245-0E0B9D3D33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8390" r="7761"/>
            <a:stretch/>
          </p:blipFill>
          <p:spPr>
            <a:xfrm>
              <a:off x="6989255" y="205828"/>
              <a:ext cx="4700876" cy="3501673"/>
            </a:xfrm>
            <a:prstGeom prst="rect">
              <a:avLst/>
            </a:prstGeom>
          </p:spPr>
        </p:pic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F2EE14BF-2A78-741C-1A35-FA55A50BDD4A}"/>
                </a:ext>
              </a:extLst>
            </p:cNvPr>
            <p:cNvSpPr txBox="1"/>
            <p:nvPr/>
          </p:nvSpPr>
          <p:spPr>
            <a:xfrm>
              <a:off x="10229024" y="2139646"/>
              <a:ext cx="1214429" cy="5230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400" dirty="0">
                  <a:solidFill>
                    <a:srgbClr val="428CC0"/>
                  </a:solidFill>
                  <a:latin typeface="IntelOne Text Light"/>
                </a:rPr>
                <a:t>initial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4B3B7030-DC77-8FA3-A1B4-B5B1E468DF42}"/>
                </a:ext>
              </a:extLst>
            </p:cNvPr>
            <p:cNvSpPr txBox="1"/>
            <p:nvPr/>
          </p:nvSpPr>
          <p:spPr>
            <a:xfrm>
              <a:off x="7886903" y="2755702"/>
              <a:ext cx="2608649" cy="444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100" dirty="0">
                  <a:solidFill>
                    <a:srgbClr val="FFB97B"/>
                  </a:solidFill>
                  <a:latin typeface="IntelOne Text Light"/>
                </a:rPr>
                <a:t>Manual</a:t>
              </a: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B3376F1D-9DE9-5CE3-E2EC-19ADE0CA0F5A}"/>
                </a:ext>
              </a:extLst>
            </p:cNvPr>
            <p:cNvSpPr txBox="1"/>
            <p:nvPr/>
          </p:nvSpPr>
          <p:spPr>
            <a:xfrm>
              <a:off x="8560859" y="1971706"/>
              <a:ext cx="969749" cy="4446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100" dirty="0">
                  <a:solidFill>
                    <a:srgbClr val="269D26"/>
                  </a:solidFill>
                  <a:latin typeface="IntelOne Text Light"/>
                </a:rPr>
                <a:t>HLS</a:t>
              </a:r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8A328423-2C7C-BDC1-5188-139D5C146D7F}"/>
                </a:ext>
              </a:extLst>
            </p:cNvPr>
            <p:cNvSpPr/>
            <p:nvPr/>
          </p:nvSpPr>
          <p:spPr>
            <a:xfrm>
              <a:off x="10495552" y="385410"/>
              <a:ext cx="1047751" cy="64380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600">
                <a:solidFill>
                  <a:srgbClr val="FFFFFF"/>
                </a:solidFill>
                <a:latin typeface="IntelOne Text Light"/>
              </a:endParaRP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518EAAB-D5F7-62DB-C36D-3633045F9A1C}"/>
                </a:ext>
              </a:extLst>
            </p:cNvPr>
            <p:cNvSpPr txBox="1"/>
            <p:nvPr/>
          </p:nvSpPr>
          <p:spPr>
            <a:xfrm>
              <a:off x="8815380" y="375643"/>
              <a:ext cx="2972490" cy="57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8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600" dirty="0">
                  <a:solidFill>
                    <a:srgbClr val="525252"/>
                  </a:solidFill>
                  <a:latin typeface="IntelOne Text Light"/>
                </a:rPr>
                <a:t>Media Kernel</a:t>
              </a:r>
              <a:endParaRPr lang="en-GB" sz="1600" dirty="0">
                <a:solidFill>
                  <a:srgbClr val="525252"/>
                </a:solidFill>
                <a:latin typeface="IntelOne Text Light"/>
              </a:endParaRPr>
            </a:p>
          </p:txBody>
        </p:sp>
        <p:sp>
          <p:nvSpPr>
            <p:cNvPr id="80" name="TextBox 92">
              <a:extLst>
                <a:ext uri="{FF2B5EF4-FFF2-40B4-BE49-F238E27FC236}">
                  <a16:creationId xmlns:a16="http://schemas.microsoft.com/office/drawing/2014/main" id="{39B49C20-FB10-B147-24D6-95E742A78F0D}"/>
                </a:ext>
              </a:extLst>
            </p:cNvPr>
            <p:cNvSpPr txBox="1"/>
            <p:nvPr/>
          </p:nvSpPr>
          <p:spPr>
            <a:xfrm>
              <a:off x="9869223" y="1051917"/>
              <a:ext cx="1651431" cy="83693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="horz" wrap="square" lIns="0" tIns="0" rIns="0" bIns="0" numCol="1" spcCol="38100" rtlCol="0" anchor="t" anchorCtr="0">
              <a:sp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3251036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dirty="0">
                  <a:solidFill>
                    <a:srgbClr val="FF0000"/>
                  </a:solidFill>
                  <a:latin typeface="IntelOne Text Light"/>
                </a:rPr>
                <a:t>-30% </a:t>
              </a:r>
              <a:r>
                <a:rPr lang="en-GB" sz="1600" dirty="0">
                  <a:solidFill>
                    <a:srgbClr val="FF0000"/>
                  </a:solidFill>
                  <a:latin typeface="IntelOne Text Light"/>
                  <a:sym typeface="Helvetica Neue"/>
                </a:rPr>
                <a:t>area</a:t>
              </a:r>
            </a:p>
            <a:p>
              <a:pPr defTabSz="3251036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600" dirty="0">
                  <a:solidFill>
                    <a:srgbClr val="FF0000"/>
                  </a:solidFill>
                  <a:latin typeface="IntelOne Text Light"/>
                </a:rPr>
                <a:t>-20% delay</a:t>
              </a:r>
              <a:endParaRPr lang="en-GB" sz="1600" dirty="0">
                <a:solidFill>
                  <a:srgbClr val="FF0000"/>
                </a:solidFill>
                <a:latin typeface="IntelOne Text Light"/>
                <a:sym typeface="Helvetica Neue"/>
              </a:endParaRPr>
            </a:p>
          </p:txBody>
        </p:sp>
      </p:grpSp>
      <p:sp>
        <p:nvSpPr>
          <p:cNvPr id="81" name="Content Placeholder 1">
            <a:extLst>
              <a:ext uri="{FF2B5EF4-FFF2-40B4-BE49-F238E27FC236}">
                <a16:creationId xmlns:a16="http://schemas.microsoft.com/office/drawing/2014/main" id="{38312A80-7A1F-098A-14B6-D6407E219F85}"/>
              </a:ext>
            </a:extLst>
          </p:cNvPr>
          <p:cNvSpPr txBox="1">
            <a:spLocks/>
          </p:cNvSpPr>
          <p:nvPr/>
        </p:nvSpPr>
        <p:spPr>
          <a:xfrm>
            <a:off x="8702068" y="2104286"/>
            <a:ext cx="2970809" cy="4137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rgbClr val="92D050"/>
                </a:solidFill>
              </a:rPr>
              <a:t>Using modelling SW in HLS typically produces extremely poor results</a:t>
            </a:r>
          </a:p>
        </p:txBody>
      </p:sp>
      <p:sp>
        <p:nvSpPr>
          <p:cNvPr id="82" name="Content Placeholder 1">
            <a:extLst>
              <a:ext uri="{FF2B5EF4-FFF2-40B4-BE49-F238E27FC236}">
                <a16:creationId xmlns:a16="http://schemas.microsoft.com/office/drawing/2014/main" id="{959D06A7-00F4-A796-D261-FF489D3AD77A}"/>
              </a:ext>
            </a:extLst>
          </p:cNvPr>
          <p:cNvSpPr txBox="1">
            <a:spLocks/>
          </p:cNvSpPr>
          <p:nvPr/>
        </p:nvSpPr>
        <p:spPr>
          <a:xfrm>
            <a:off x="3588061" y="5329999"/>
            <a:ext cx="3505223" cy="413763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dirty="0">
                <a:solidFill>
                  <a:srgbClr val="0070C0"/>
                </a:solidFill>
              </a:rPr>
              <a:t>HLS tools typically can’t match expert designers on Datapath intensive designs</a:t>
            </a:r>
          </a:p>
        </p:txBody>
      </p:sp>
    </p:spTree>
    <p:extLst>
      <p:ext uri="{BB962C8B-B14F-4D97-AF65-F5344CB8AC3E}">
        <p14:creationId xmlns:p14="http://schemas.microsoft.com/office/powerpoint/2010/main" val="2486227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3">
            <a:extLst>
              <a:ext uri="{FF2B5EF4-FFF2-40B4-BE49-F238E27FC236}">
                <a16:creationId xmlns:a16="http://schemas.microsoft.com/office/drawing/2014/main" id="{2C89EE0E-1F1C-4010-9E5E-7028198E3E3F}"/>
              </a:ext>
            </a:extLst>
          </p:cNvPr>
          <p:cNvSpPr txBox="1">
            <a:spLocks/>
          </p:cNvSpPr>
          <p:nvPr/>
        </p:nvSpPr>
        <p:spPr>
          <a:xfrm>
            <a:off x="9107424" y="6683827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55"/>
            <a:fld id="{1436F5C9-0C05-45EC-9B9F-EA7B633C52BA}" type="slidenum">
              <a:rPr lang="en-US" sz="1800">
                <a:solidFill>
                  <a:srgbClr val="FFFFFF"/>
                </a:solidFill>
              </a:rPr>
              <a:pPr defTabSz="609555"/>
              <a:t>7</a:t>
            </a:fld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952E1E-ADF5-BE5A-7F68-05F63366F0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4510"/>
            <a:ext cx="6320278" cy="979138"/>
          </a:xfrm>
        </p:spPr>
        <p:txBody>
          <a:bodyPr/>
          <a:lstStyle/>
          <a:p>
            <a:r>
              <a:rPr lang="en-US" altLang="en-US" dirty="0"/>
              <a:t>Optimize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94FD582F-7F6C-5D30-1F00-98307936020D}"/>
              </a:ext>
            </a:extLst>
          </p:cNvPr>
          <p:cNvSpPr txBox="1">
            <a:spLocks/>
          </p:cNvSpPr>
          <p:nvPr/>
        </p:nvSpPr>
        <p:spPr bwMode="auto">
          <a:xfrm>
            <a:off x="1469594" y="2711473"/>
            <a:ext cx="5965169" cy="5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2000" dirty="0"/>
              <a:t>ROVER: Datapath High-Level Synthesis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B2E90E6-120C-D132-70CB-020FF2CBC050}"/>
              </a:ext>
            </a:extLst>
          </p:cNvPr>
          <p:cNvSpPr/>
          <p:nvPr/>
        </p:nvSpPr>
        <p:spPr>
          <a:xfrm>
            <a:off x="2059026" y="3182908"/>
            <a:ext cx="4673014" cy="2136982"/>
          </a:xfrm>
          <a:prstGeom prst="roundRect">
            <a:avLst/>
          </a:prstGeom>
          <a:noFill/>
          <a:ln w="76200" cap="flat" cmpd="sng" algn="ctr">
            <a:solidFill>
              <a:srgbClr val="B1D27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563FA4-568D-CAD5-F199-5A369B56F926}"/>
              </a:ext>
            </a:extLst>
          </p:cNvPr>
          <p:cNvGrpSpPr/>
          <p:nvPr/>
        </p:nvGrpSpPr>
        <p:grpSpPr>
          <a:xfrm>
            <a:off x="2057177" y="3248415"/>
            <a:ext cx="1170334" cy="1357059"/>
            <a:chOff x="2590716" y="257921"/>
            <a:chExt cx="1170334" cy="1357059"/>
          </a:xfrm>
        </p:grpSpPr>
        <p:pic>
          <p:nvPicPr>
            <p:cNvPr id="6" name="Picture 5" descr="Shape&#10;&#10;Description automatically generated">
              <a:extLst>
                <a:ext uri="{FF2B5EF4-FFF2-40B4-BE49-F238E27FC236}">
                  <a16:creationId xmlns:a16="http://schemas.microsoft.com/office/drawing/2014/main" id="{CBDA3A75-8E22-8891-36B1-39E071964E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9542" y="364978"/>
              <a:ext cx="902958" cy="125000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02905A2-12ED-BE10-E21E-87A928652593}"/>
                </a:ext>
              </a:extLst>
            </p:cNvPr>
            <p:cNvSpPr txBox="1"/>
            <p:nvPr/>
          </p:nvSpPr>
          <p:spPr>
            <a:xfrm>
              <a:off x="2873537" y="257921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</a:t>
              </a:r>
              <a:r>
                <a:rPr lang="en-GB" sz="600" dirty="0" err="1"/>
                <a:t>l,h</a:t>
              </a:r>
              <a:r>
                <a:rPr lang="en-GB" sz="600" dirty="0"/>
                <a:t>]</a:t>
              </a:r>
              <a:endParaRPr lang="en-US" sz="600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C467DD4-0D95-5AAC-4718-FD0EB3E650AE}"/>
                </a:ext>
              </a:extLst>
            </p:cNvPr>
            <p:cNvSpPr txBox="1"/>
            <p:nvPr/>
          </p:nvSpPr>
          <p:spPr>
            <a:xfrm>
              <a:off x="3076816" y="581505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</a:t>
              </a:r>
              <a:r>
                <a:rPr lang="en-GB" sz="600" dirty="0" err="1"/>
                <a:t>l,h</a:t>
              </a:r>
              <a:r>
                <a:rPr lang="en-GB" sz="600" dirty="0"/>
                <a:t>]</a:t>
              </a:r>
              <a:endParaRPr lang="en-US" sz="600" dirty="0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9E94710-B98F-A99A-EF0F-F0AF6BE49690}"/>
                </a:ext>
              </a:extLst>
            </p:cNvPr>
            <p:cNvSpPr txBox="1"/>
            <p:nvPr/>
          </p:nvSpPr>
          <p:spPr>
            <a:xfrm>
              <a:off x="2590716" y="888498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[2,2]</a:t>
              </a:r>
              <a:endParaRPr lang="en-US" sz="600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ADC74EC-7A6F-A329-6DDA-644D42156B72}"/>
                </a:ext>
              </a:extLst>
            </p:cNvPr>
            <p:cNvSpPr txBox="1"/>
            <p:nvPr/>
          </p:nvSpPr>
          <p:spPr>
            <a:xfrm>
              <a:off x="3205659" y="891015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</a:t>
              </a:r>
              <a:r>
                <a:rPr lang="en-GB" sz="600" dirty="0" err="1"/>
                <a:t>l,h</a:t>
              </a:r>
              <a:r>
                <a:rPr lang="en-GB" sz="600" dirty="0"/>
                <a:t>]</a:t>
              </a:r>
              <a:endParaRPr lang="en-US" sz="600" dirty="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90B462C-BB33-A33C-EF67-4D3D3F282305}"/>
                </a:ext>
              </a:extLst>
            </p:cNvPr>
            <p:cNvSpPr txBox="1"/>
            <p:nvPr/>
          </p:nvSpPr>
          <p:spPr>
            <a:xfrm>
              <a:off x="2873537" y="1223801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</a:t>
              </a:r>
              <a:r>
                <a:rPr lang="en-GB" sz="600" dirty="0" err="1"/>
                <a:t>l,h</a:t>
              </a:r>
              <a:r>
                <a:rPr lang="en-GB" sz="600" dirty="0"/>
                <a:t>]</a:t>
              </a:r>
              <a:endParaRPr lang="en-US" sz="600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BBEF279-EAE5-46A5-74D0-CF69D0CFC0D4}"/>
                </a:ext>
              </a:extLst>
            </p:cNvPr>
            <p:cNvSpPr txBox="1"/>
            <p:nvPr/>
          </p:nvSpPr>
          <p:spPr>
            <a:xfrm>
              <a:off x="3304894" y="1207728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</a:t>
              </a:r>
              <a:r>
                <a:rPr lang="en-GB" sz="600" dirty="0" err="1"/>
                <a:t>l,h</a:t>
              </a:r>
              <a:r>
                <a:rPr lang="en-GB" sz="600" dirty="0"/>
                <a:t>]</a:t>
              </a:r>
              <a:endParaRPr lang="en-US" sz="600" dirty="0"/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097F26C-A84E-E6CA-8B99-BE8F95EDBDB7}"/>
              </a:ext>
            </a:extLst>
          </p:cNvPr>
          <p:cNvGrpSpPr/>
          <p:nvPr/>
        </p:nvGrpSpPr>
        <p:grpSpPr>
          <a:xfrm>
            <a:off x="3253544" y="3504867"/>
            <a:ext cx="2002855" cy="835504"/>
            <a:chOff x="3787083" y="514373"/>
            <a:chExt cx="2002855" cy="83550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92C12101-798F-369B-0619-F793A9CCED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87083" y="630080"/>
              <a:ext cx="1947471" cy="719797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6BD2D563-B64C-80EE-873E-C346F8101433}"/>
                </a:ext>
              </a:extLst>
            </p:cNvPr>
            <p:cNvSpPr txBox="1"/>
            <p:nvPr/>
          </p:nvSpPr>
          <p:spPr>
            <a:xfrm>
              <a:off x="3889852" y="897645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</a:t>
              </a:r>
              <a:r>
                <a:rPr lang="en-GB" sz="600" dirty="0" err="1"/>
                <a:t>l,h</a:t>
              </a:r>
              <a:r>
                <a:rPr lang="en-GB" sz="600" dirty="0"/>
                <a:t>]</a:t>
              </a:r>
              <a:endParaRPr lang="en-US" sz="600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1861984-E052-AAFD-82EE-5941A8F800E2}"/>
                </a:ext>
              </a:extLst>
            </p:cNvPr>
            <p:cNvSpPr txBox="1"/>
            <p:nvPr/>
          </p:nvSpPr>
          <p:spPr>
            <a:xfrm>
              <a:off x="4195722" y="897645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</a:t>
              </a:r>
              <a:r>
                <a:rPr lang="en-GB" sz="600" dirty="0" err="1"/>
                <a:t>l,h</a:t>
              </a:r>
              <a:r>
                <a:rPr lang="en-GB" sz="600" dirty="0"/>
                <a:t>]</a:t>
              </a:r>
              <a:endParaRPr lang="en-US" sz="600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1BDC46F-C310-A171-54CB-D0C130B3CA0D}"/>
                </a:ext>
              </a:extLst>
            </p:cNvPr>
            <p:cNvSpPr txBox="1"/>
            <p:nvPr/>
          </p:nvSpPr>
          <p:spPr>
            <a:xfrm>
              <a:off x="4574164" y="514373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</a:t>
              </a:r>
              <a:r>
                <a:rPr lang="en-GB" sz="600" dirty="0" err="1"/>
                <a:t>l,h</a:t>
              </a:r>
              <a:r>
                <a:rPr lang="en-GB" sz="600" dirty="0"/>
                <a:t>]</a:t>
              </a:r>
              <a:endParaRPr lang="en-US" sz="600" dirty="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4FB60B13-B688-B484-9056-2E7F9898A945}"/>
                </a:ext>
              </a:extLst>
            </p:cNvPr>
            <p:cNvSpPr txBox="1"/>
            <p:nvPr/>
          </p:nvSpPr>
          <p:spPr>
            <a:xfrm>
              <a:off x="4613624" y="915944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[1,1]</a:t>
              </a:r>
              <a:endParaRPr lang="en-US" sz="600" dirty="0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C2A3C04-1FFA-435E-3312-D06D81204996}"/>
                </a:ext>
              </a:extLst>
            </p:cNvPr>
            <p:cNvSpPr txBox="1"/>
            <p:nvPr/>
          </p:nvSpPr>
          <p:spPr>
            <a:xfrm>
              <a:off x="4929072" y="994727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[2,2]</a:t>
              </a:r>
              <a:endParaRPr lang="en-US" sz="600" dirty="0"/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1408B791-C5DF-0ECB-43F6-84452FB7495B}"/>
                </a:ext>
              </a:extLst>
            </p:cNvPr>
            <p:cNvSpPr txBox="1"/>
            <p:nvPr/>
          </p:nvSpPr>
          <p:spPr>
            <a:xfrm>
              <a:off x="5333782" y="531248"/>
              <a:ext cx="456156" cy="18466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600" dirty="0"/>
                <a:t>[</a:t>
              </a:r>
              <a:r>
                <a:rPr lang="en-GB" sz="600" dirty="0" err="1"/>
                <a:t>l,h</a:t>
              </a:r>
              <a:r>
                <a:rPr lang="en-GB" sz="600" dirty="0"/>
                <a:t>]</a:t>
              </a:r>
              <a:endParaRPr lang="en-US" sz="600" dirty="0"/>
            </a:p>
          </p:txBody>
        </p:sp>
      </p:grp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5C0FCAF7-3427-A981-44CC-E8EBAB65B144}"/>
              </a:ext>
            </a:extLst>
          </p:cNvPr>
          <p:cNvSpPr/>
          <p:nvPr/>
        </p:nvSpPr>
        <p:spPr>
          <a:xfrm>
            <a:off x="5135713" y="3929699"/>
            <a:ext cx="436475" cy="376929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lowchart: Magnetic Disk 21">
            <a:extLst>
              <a:ext uri="{FF2B5EF4-FFF2-40B4-BE49-F238E27FC236}">
                <a16:creationId xmlns:a16="http://schemas.microsoft.com/office/drawing/2014/main" id="{53E5F1BA-8D5D-8E3E-3534-2A88C15A99FC}"/>
              </a:ext>
            </a:extLst>
          </p:cNvPr>
          <p:cNvSpPr/>
          <p:nvPr/>
        </p:nvSpPr>
        <p:spPr>
          <a:xfrm>
            <a:off x="5585064" y="3688266"/>
            <a:ext cx="1066643" cy="805675"/>
          </a:xfrm>
          <a:prstGeom prst="flowChartMagneticDisk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39000">
                <a:srgbClr val="D7F3A2"/>
              </a:gs>
              <a:gs pos="71000">
                <a:srgbClr val="B1D272"/>
              </a:gs>
              <a:gs pos="100000">
                <a:srgbClr val="92D050"/>
              </a:gs>
            </a:gsLst>
            <a:lin ang="16200000" scaled="1"/>
            <a:tileRect/>
          </a:gradFill>
          <a:ln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>
                <a:solidFill>
                  <a:schemeClr val="tx1"/>
                </a:solidFill>
              </a:rPr>
              <a:t>Extractor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C567D349-215F-23CC-E57B-FDBAE3B319B7}"/>
              </a:ext>
            </a:extLst>
          </p:cNvPr>
          <p:cNvSpPr/>
          <p:nvPr/>
        </p:nvSpPr>
        <p:spPr>
          <a:xfrm>
            <a:off x="1270414" y="4208407"/>
            <a:ext cx="759503" cy="567461"/>
          </a:xfrm>
          <a:prstGeom prst="rightArrow">
            <a:avLst/>
          </a:prstGeom>
          <a:solidFill>
            <a:srgbClr val="92D050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5727E375-5D86-8261-D5D8-AD45BF23D6CC}"/>
              </a:ext>
            </a:extLst>
          </p:cNvPr>
          <p:cNvSpPr/>
          <p:nvPr/>
        </p:nvSpPr>
        <p:spPr>
          <a:xfrm>
            <a:off x="345222" y="4123226"/>
            <a:ext cx="930813" cy="759501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Initial</a:t>
            </a:r>
          </a:p>
          <a:p>
            <a:pPr algn="ctr"/>
            <a:r>
              <a:rPr lang="en-GB" sz="1800" dirty="0">
                <a:solidFill>
                  <a:schemeClr val="tx1"/>
                </a:solidFill>
              </a:rPr>
              <a:t>RTL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9B9A34F-5411-4775-FC70-7A63FE39F16C}"/>
              </a:ext>
            </a:extLst>
          </p:cNvPr>
          <p:cNvSpPr txBox="1"/>
          <p:nvPr/>
        </p:nvSpPr>
        <p:spPr>
          <a:xfrm>
            <a:off x="2111576" y="4537879"/>
            <a:ext cx="113947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Value</a:t>
            </a:r>
          </a:p>
          <a:p>
            <a:pPr algn="ctr"/>
            <a:r>
              <a:rPr lang="en-GB" sz="1400" dirty="0"/>
              <a:t>Range</a:t>
            </a:r>
          </a:p>
          <a:p>
            <a:pPr algn="ctr"/>
            <a:r>
              <a:rPr lang="en-GB" sz="1400" dirty="0"/>
              <a:t>Analysis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0F0864DB-886B-0384-8651-8F15DBC2132D}"/>
              </a:ext>
            </a:extLst>
          </p:cNvPr>
          <p:cNvSpPr/>
          <p:nvPr/>
        </p:nvSpPr>
        <p:spPr>
          <a:xfrm>
            <a:off x="6770190" y="4194987"/>
            <a:ext cx="759503" cy="567461"/>
          </a:xfrm>
          <a:prstGeom prst="rightArrow">
            <a:avLst/>
          </a:prstGeom>
          <a:solidFill>
            <a:srgbClr val="92D050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06CC8813-A63A-0CD4-1E70-4DD4783F06B0}"/>
              </a:ext>
            </a:extLst>
          </p:cNvPr>
          <p:cNvSpPr/>
          <p:nvPr/>
        </p:nvSpPr>
        <p:spPr>
          <a:xfrm>
            <a:off x="7534852" y="4129569"/>
            <a:ext cx="991241" cy="759501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Final</a:t>
            </a:r>
          </a:p>
          <a:p>
            <a:pPr algn="ctr"/>
            <a:r>
              <a:rPr lang="en-GB" sz="1800" dirty="0">
                <a:solidFill>
                  <a:schemeClr val="tx1"/>
                </a:solidFill>
              </a:rPr>
              <a:t>RTL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E2D1363-7559-194D-DD2B-839D502C3D8C}"/>
              </a:ext>
            </a:extLst>
          </p:cNvPr>
          <p:cNvSpPr txBox="1"/>
          <p:nvPr/>
        </p:nvSpPr>
        <p:spPr>
          <a:xfrm>
            <a:off x="3163388" y="4537879"/>
            <a:ext cx="234467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Compact representation of 1000s designs</a:t>
            </a:r>
          </a:p>
          <a:p>
            <a:pPr algn="ctr"/>
            <a:r>
              <a:rPr lang="en-GB" sz="1400" dirty="0"/>
              <a:t>(E-graph)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8FC8911-1B78-3CDD-B34E-D6ECCEC53C82}"/>
              </a:ext>
            </a:extLst>
          </p:cNvPr>
          <p:cNvSpPr txBox="1"/>
          <p:nvPr/>
        </p:nvSpPr>
        <p:spPr>
          <a:xfrm>
            <a:off x="5711323" y="4537879"/>
            <a:ext cx="8457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Delay/</a:t>
            </a:r>
          </a:p>
          <a:p>
            <a:pPr algn="ctr"/>
            <a:r>
              <a:rPr lang="en-GB" sz="1400" dirty="0"/>
              <a:t>Area/</a:t>
            </a:r>
          </a:p>
          <a:p>
            <a:pPr algn="ctr"/>
            <a:r>
              <a:rPr lang="en-GB" sz="1400" dirty="0"/>
              <a:t>Power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FE6C24BF-2E29-C786-EF83-4E511AB5DD0B}"/>
              </a:ext>
            </a:extLst>
          </p:cNvPr>
          <p:cNvSpPr/>
          <p:nvPr/>
        </p:nvSpPr>
        <p:spPr>
          <a:xfrm>
            <a:off x="2361623" y="5501802"/>
            <a:ext cx="777642" cy="446619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RTL</a:t>
            </a:r>
            <a:r>
              <a:rPr lang="en-GB" sz="1400" baseline="-25000" dirty="0">
                <a:solidFill>
                  <a:schemeClr val="tx1"/>
                </a:solidFill>
              </a:rPr>
              <a:t>1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45090F3B-F45F-CDC5-C0AB-8FCBACD8DE29}"/>
              </a:ext>
            </a:extLst>
          </p:cNvPr>
          <p:cNvSpPr/>
          <p:nvPr/>
        </p:nvSpPr>
        <p:spPr>
          <a:xfrm>
            <a:off x="3395119" y="5500972"/>
            <a:ext cx="777642" cy="446619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tx1"/>
                </a:solidFill>
              </a:rPr>
              <a:t>RTL</a:t>
            </a:r>
            <a:r>
              <a:rPr lang="en-GB" sz="1400" baseline="-25000" dirty="0">
                <a:solidFill>
                  <a:schemeClr val="tx1"/>
                </a:solidFill>
              </a:rPr>
              <a:t>2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6E29EEB9-E7C0-8B63-86A1-5A9CB5678FAF}"/>
              </a:ext>
            </a:extLst>
          </p:cNvPr>
          <p:cNvSpPr/>
          <p:nvPr/>
        </p:nvSpPr>
        <p:spPr>
          <a:xfrm>
            <a:off x="5585064" y="5500971"/>
            <a:ext cx="777642" cy="446619"/>
          </a:xfrm>
          <a:prstGeom prst="round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 err="1">
                <a:solidFill>
                  <a:schemeClr val="tx1"/>
                </a:solidFill>
              </a:rPr>
              <a:t>RTL</a:t>
            </a:r>
            <a:r>
              <a:rPr lang="en-GB" sz="1400" baseline="-25000" dirty="0" err="1">
                <a:solidFill>
                  <a:schemeClr val="tx1"/>
                </a:solidFill>
              </a:rPr>
              <a:t>n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1FE0B402-5667-6DB2-DE91-42FEF4528E7A}"/>
              </a:ext>
            </a:extLst>
          </p:cNvPr>
          <p:cNvSpPr txBox="1"/>
          <p:nvPr/>
        </p:nvSpPr>
        <p:spPr>
          <a:xfrm>
            <a:off x="4473771" y="5534715"/>
            <a:ext cx="845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…</a:t>
            </a:r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E5145D59-05BA-F2D0-3809-ECB29D1F29C8}"/>
              </a:ext>
            </a:extLst>
          </p:cNvPr>
          <p:cNvSpPr/>
          <p:nvPr/>
        </p:nvSpPr>
        <p:spPr>
          <a:xfrm rot="5400000">
            <a:off x="2633149" y="5342627"/>
            <a:ext cx="234590" cy="282528"/>
          </a:xfrm>
          <a:prstGeom prst="rightArrow">
            <a:avLst/>
          </a:prstGeom>
          <a:solidFill>
            <a:srgbClr val="92D050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B681A735-5874-0E0B-1225-1CCBB5C689FC}"/>
              </a:ext>
            </a:extLst>
          </p:cNvPr>
          <p:cNvSpPr/>
          <p:nvPr/>
        </p:nvSpPr>
        <p:spPr>
          <a:xfrm rot="5400000">
            <a:off x="3664635" y="5342627"/>
            <a:ext cx="234590" cy="282528"/>
          </a:xfrm>
          <a:prstGeom prst="rightArrow">
            <a:avLst/>
          </a:prstGeom>
          <a:solidFill>
            <a:srgbClr val="92D050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E2AD5A3-D5B6-07F0-38CE-6482BD1E5019}"/>
              </a:ext>
            </a:extLst>
          </p:cNvPr>
          <p:cNvSpPr/>
          <p:nvPr/>
        </p:nvSpPr>
        <p:spPr>
          <a:xfrm rot="5400000">
            <a:off x="5875635" y="5342627"/>
            <a:ext cx="234590" cy="282528"/>
          </a:xfrm>
          <a:prstGeom prst="rightArrow">
            <a:avLst/>
          </a:prstGeom>
          <a:solidFill>
            <a:srgbClr val="92D050"/>
          </a:solidFill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8" name="Arrow: Bent 37">
            <a:extLst>
              <a:ext uri="{FF2B5EF4-FFF2-40B4-BE49-F238E27FC236}">
                <a16:creationId xmlns:a16="http://schemas.microsoft.com/office/drawing/2014/main" id="{435A72C7-3A74-599E-0F8D-3C4F8F71B7D4}"/>
              </a:ext>
            </a:extLst>
          </p:cNvPr>
          <p:cNvSpPr/>
          <p:nvPr/>
        </p:nvSpPr>
        <p:spPr>
          <a:xfrm rot="10800000">
            <a:off x="6362705" y="4897483"/>
            <a:ext cx="1873265" cy="1067442"/>
          </a:xfrm>
          <a:prstGeom prst="bentArrow">
            <a:avLst>
              <a:gd name="adj1" fmla="val 23395"/>
              <a:gd name="adj2" fmla="val 25000"/>
              <a:gd name="adj3" fmla="val 28975"/>
              <a:gd name="adj4" fmla="val 41165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3F6F6F3-E699-DB2A-2A6A-886A69CC4CE4}"/>
              </a:ext>
            </a:extLst>
          </p:cNvPr>
          <p:cNvSpPr/>
          <p:nvPr/>
        </p:nvSpPr>
        <p:spPr>
          <a:xfrm flipH="1">
            <a:off x="7509459" y="4897484"/>
            <a:ext cx="1066111" cy="6683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Arrow: Bent 39">
            <a:extLst>
              <a:ext uri="{FF2B5EF4-FFF2-40B4-BE49-F238E27FC236}">
                <a16:creationId xmlns:a16="http://schemas.microsoft.com/office/drawing/2014/main" id="{1E487737-B974-AFD1-F5B4-1DAAF20E15D2}"/>
              </a:ext>
            </a:extLst>
          </p:cNvPr>
          <p:cNvSpPr/>
          <p:nvPr/>
        </p:nvSpPr>
        <p:spPr>
          <a:xfrm rot="16200000" flipV="1">
            <a:off x="7051443" y="4482989"/>
            <a:ext cx="959765" cy="1759239"/>
          </a:xfrm>
          <a:prstGeom prst="bentArrow">
            <a:avLst>
              <a:gd name="adj1" fmla="val 31050"/>
              <a:gd name="adj2" fmla="val 28239"/>
              <a:gd name="adj3" fmla="val 28975"/>
              <a:gd name="adj4" fmla="val 51176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1" name="Arrow: Left-Right 40">
            <a:extLst>
              <a:ext uri="{FF2B5EF4-FFF2-40B4-BE49-F238E27FC236}">
                <a16:creationId xmlns:a16="http://schemas.microsoft.com/office/drawing/2014/main" id="{5903E50F-9DFB-CEFE-F960-921869C94425}"/>
              </a:ext>
            </a:extLst>
          </p:cNvPr>
          <p:cNvSpPr/>
          <p:nvPr/>
        </p:nvSpPr>
        <p:spPr>
          <a:xfrm>
            <a:off x="2999433" y="5566348"/>
            <a:ext cx="498795" cy="316975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row: Left-Right 41">
            <a:extLst>
              <a:ext uri="{FF2B5EF4-FFF2-40B4-BE49-F238E27FC236}">
                <a16:creationId xmlns:a16="http://schemas.microsoft.com/office/drawing/2014/main" id="{3BECB928-42C5-180E-832A-6529376CF5C1}"/>
              </a:ext>
            </a:extLst>
          </p:cNvPr>
          <p:cNvSpPr/>
          <p:nvPr/>
        </p:nvSpPr>
        <p:spPr>
          <a:xfrm>
            <a:off x="4101519" y="5565792"/>
            <a:ext cx="498795" cy="316975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row: Left-Right 42">
            <a:extLst>
              <a:ext uri="{FF2B5EF4-FFF2-40B4-BE49-F238E27FC236}">
                <a16:creationId xmlns:a16="http://schemas.microsoft.com/office/drawing/2014/main" id="{4A80DD96-C249-423D-BFC0-5A1B1291DA74}"/>
              </a:ext>
            </a:extLst>
          </p:cNvPr>
          <p:cNvSpPr/>
          <p:nvPr/>
        </p:nvSpPr>
        <p:spPr>
          <a:xfrm>
            <a:off x="5160652" y="5574377"/>
            <a:ext cx="498795" cy="316975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D08C4C6-0C50-BB3A-67BC-8C9FC57482B2}"/>
              </a:ext>
            </a:extLst>
          </p:cNvPr>
          <p:cNvSpPr txBox="1"/>
          <p:nvPr/>
        </p:nvSpPr>
        <p:spPr>
          <a:xfrm>
            <a:off x="908228" y="5566586"/>
            <a:ext cx="1139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FV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A392B1FF-EC6D-4523-0C5F-17A42DFDCD69}"/>
              </a:ext>
            </a:extLst>
          </p:cNvPr>
          <p:cNvSpPr txBox="1"/>
          <p:nvPr/>
        </p:nvSpPr>
        <p:spPr>
          <a:xfrm>
            <a:off x="6709915" y="5534715"/>
            <a:ext cx="1139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FV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39E0814-BCA6-93C2-99A4-6FCCEBAECC69}"/>
              </a:ext>
            </a:extLst>
          </p:cNvPr>
          <p:cNvSpPr txBox="1"/>
          <p:nvPr/>
        </p:nvSpPr>
        <p:spPr>
          <a:xfrm>
            <a:off x="5185475" y="5607730"/>
            <a:ext cx="4602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</a:rPr>
              <a:t>FV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74304D1-74EF-68ED-83D0-F707EFF8AE77}"/>
              </a:ext>
            </a:extLst>
          </p:cNvPr>
          <p:cNvSpPr txBox="1"/>
          <p:nvPr/>
        </p:nvSpPr>
        <p:spPr>
          <a:xfrm>
            <a:off x="4116857" y="5592129"/>
            <a:ext cx="4602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</a:rPr>
              <a:t>FV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45AD4FE-4576-4A9C-81E4-05591AB00AF9}"/>
              </a:ext>
            </a:extLst>
          </p:cNvPr>
          <p:cNvSpPr txBox="1"/>
          <p:nvPr/>
        </p:nvSpPr>
        <p:spPr>
          <a:xfrm>
            <a:off x="3019674" y="5592129"/>
            <a:ext cx="4602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>
                <a:solidFill>
                  <a:schemeClr val="bg1"/>
                </a:solidFill>
              </a:rPr>
              <a:t>FV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87C3B72-6C3E-77F1-1BB3-33A2E867591C}"/>
              </a:ext>
            </a:extLst>
          </p:cNvPr>
          <p:cNvGrpSpPr/>
          <p:nvPr/>
        </p:nvGrpSpPr>
        <p:grpSpPr>
          <a:xfrm>
            <a:off x="513578" y="4882727"/>
            <a:ext cx="1854713" cy="1156386"/>
            <a:chOff x="314199" y="2340020"/>
            <a:chExt cx="1854713" cy="1350063"/>
          </a:xfrm>
        </p:grpSpPr>
        <p:sp>
          <p:nvSpPr>
            <p:cNvPr id="50" name="Arrow: Bent 49">
              <a:extLst>
                <a:ext uri="{FF2B5EF4-FFF2-40B4-BE49-F238E27FC236}">
                  <a16:creationId xmlns:a16="http://schemas.microsoft.com/office/drawing/2014/main" id="{416DFD26-885F-6AD4-424E-128C1DF26144}"/>
                </a:ext>
              </a:extLst>
            </p:cNvPr>
            <p:cNvSpPr/>
            <p:nvPr/>
          </p:nvSpPr>
          <p:spPr>
            <a:xfrm rot="10800000" flipH="1">
              <a:off x="499893" y="2340020"/>
              <a:ext cx="1669019" cy="1350063"/>
            </a:xfrm>
            <a:prstGeom prst="bentArrow">
              <a:avLst>
                <a:gd name="adj1" fmla="val 23395"/>
                <a:gd name="adj2" fmla="val 25000"/>
                <a:gd name="adj3" fmla="val 28975"/>
                <a:gd name="adj4" fmla="val 4116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09A627BD-F50B-749F-69F8-D80783E97208}"/>
                </a:ext>
              </a:extLst>
            </p:cNvPr>
            <p:cNvSpPr/>
            <p:nvPr/>
          </p:nvSpPr>
          <p:spPr>
            <a:xfrm>
              <a:off x="314199" y="2340021"/>
              <a:ext cx="879407" cy="6683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Arrow: Bent 51">
              <a:extLst>
                <a:ext uri="{FF2B5EF4-FFF2-40B4-BE49-F238E27FC236}">
                  <a16:creationId xmlns:a16="http://schemas.microsoft.com/office/drawing/2014/main" id="{98D8414B-B367-0381-1162-F4133A3BDF05}"/>
                </a:ext>
              </a:extLst>
            </p:cNvPr>
            <p:cNvSpPr/>
            <p:nvPr/>
          </p:nvSpPr>
          <p:spPr>
            <a:xfrm rot="5400000" flipH="1" flipV="1">
              <a:off x="488606" y="2182423"/>
              <a:ext cx="1185312" cy="1500507"/>
            </a:xfrm>
            <a:prstGeom prst="bentArrow">
              <a:avLst>
                <a:gd name="adj1" fmla="val 26339"/>
                <a:gd name="adj2" fmla="val 28239"/>
                <a:gd name="adj3" fmla="val 28975"/>
                <a:gd name="adj4" fmla="val 4410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F0D80FF1-0492-37C3-C775-2C62FA06AB65}"/>
              </a:ext>
            </a:extLst>
          </p:cNvPr>
          <p:cNvSpPr txBox="1"/>
          <p:nvPr/>
        </p:nvSpPr>
        <p:spPr>
          <a:xfrm>
            <a:off x="949628" y="5595256"/>
            <a:ext cx="11394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b="1" dirty="0">
                <a:solidFill>
                  <a:schemeClr val="bg1"/>
                </a:solidFill>
              </a:rPr>
              <a:t>FV</a:t>
            </a:r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507D0988-9094-9BA9-7E01-8BBCE19FFAE6}"/>
              </a:ext>
            </a:extLst>
          </p:cNvPr>
          <p:cNvGrpSpPr/>
          <p:nvPr/>
        </p:nvGrpSpPr>
        <p:grpSpPr>
          <a:xfrm>
            <a:off x="2785524" y="3360219"/>
            <a:ext cx="690663" cy="605478"/>
            <a:chOff x="2269663" y="2519969"/>
            <a:chExt cx="1033911" cy="908940"/>
          </a:xfrm>
        </p:grpSpPr>
        <p:pic>
          <p:nvPicPr>
            <p:cNvPr id="55" name="Picture 2" descr="Burlap Sack (Add On) - The Best Gift Ever :)">
              <a:extLst>
                <a:ext uri="{FF2B5EF4-FFF2-40B4-BE49-F238E27FC236}">
                  <a16:creationId xmlns:a16="http://schemas.microsoft.com/office/drawing/2014/main" id="{7AB578FC-4A15-0429-741D-35FB71B7A7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11564" y="2519969"/>
              <a:ext cx="908940" cy="9089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0CBD996-08F3-ABBC-3351-B62FA8D8EBDE}"/>
                </a:ext>
              </a:extLst>
            </p:cNvPr>
            <p:cNvSpPr txBox="1"/>
            <p:nvPr/>
          </p:nvSpPr>
          <p:spPr>
            <a:xfrm rot="19022789">
              <a:off x="2269663" y="2878456"/>
              <a:ext cx="1033911" cy="3465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900" dirty="0">
                  <a:solidFill>
                    <a:srgbClr val="653171"/>
                  </a:solidFill>
                </a:rPr>
                <a:t>Rewrites</a:t>
              </a:r>
            </a:p>
          </p:txBody>
        </p:sp>
      </p:grpSp>
      <p:sp>
        <p:nvSpPr>
          <p:cNvPr id="57" name="Arrow: Right 56">
            <a:extLst>
              <a:ext uri="{FF2B5EF4-FFF2-40B4-BE49-F238E27FC236}">
                <a16:creationId xmlns:a16="http://schemas.microsoft.com/office/drawing/2014/main" id="{B8C77274-3E14-50BC-4221-BE70FD8DB24E}"/>
              </a:ext>
            </a:extLst>
          </p:cNvPr>
          <p:cNvSpPr/>
          <p:nvPr/>
        </p:nvSpPr>
        <p:spPr>
          <a:xfrm>
            <a:off x="2905185" y="3921533"/>
            <a:ext cx="436475" cy="376929"/>
          </a:xfrm>
          <a:prstGeom prst="rightArrow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6A099F39-53F2-F554-D48F-71F9837876F6}"/>
              </a:ext>
            </a:extLst>
          </p:cNvPr>
          <p:cNvSpPr txBox="1"/>
          <p:nvPr/>
        </p:nvSpPr>
        <p:spPr>
          <a:xfrm>
            <a:off x="1455831" y="2128715"/>
            <a:ext cx="8947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/>
              <a:t>Competitive Manual Datapath Design </a:t>
            </a:r>
            <a:r>
              <a:rPr lang="en-GB" sz="2000" dirty="0"/>
              <a:t>= </a:t>
            </a:r>
            <a:r>
              <a:rPr lang="en-GB" sz="2000" dirty="0">
                <a:solidFill>
                  <a:srgbClr val="0070C0"/>
                </a:solidFill>
              </a:rPr>
              <a:t>Value Range Analysis </a:t>
            </a:r>
            <a:r>
              <a:rPr lang="en-GB" sz="2000" b="1" dirty="0"/>
              <a:t>+</a:t>
            </a:r>
            <a:r>
              <a:rPr lang="en-GB" sz="2000" dirty="0"/>
              <a:t> </a:t>
            </a:r>
            <a:r>
              <a:rPr lang="en-GB" sz="2000" dirty="0">
                <a:solidFill>
                  <a:srgbClr val="FF0000"/>
                </a:solidFill>
              </a:rPr>
              <a:t>Rewriting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07699C76-8D1A-F5C5-09ED-D5AA177B455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61775" y="2679930"/>
            <a:ext cx="2828809" cy="2227281"/>
          </a:xfrm>
          <a:prstGeom prst="rect">
            <a:avLst/>
          </a:prstGeom>
        </p:spPr>
      </p:pic>
      <p:sp>
        <p:nvSpPr>
          <p:cNvPr id="64" name="TextBox 63">
            <a:extLst>
              <a:ext uri="{FF2B5EF4-FFF2-40B4-BE49-F238E27FC236}">
                <a16:creationId xmlns:a16="http://schemas.microsoft.com/office/drawing/2014/main" id="{3ECA5316-FFCE-8861-D29A-98F442889223}"/>
              </a:ext>
            </a:extLst>
          </p:cNvPr>
          <p:cNvSpPr txBox="1"/>
          <p:nvPr/>
        </p:nvSpPr>
        <p:spPr>
          <a:xfrm>
            <a:off x="9228143" y="3083989"/>
            <a:ext cx="282880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400" dirty="0"/>
              <a:t>FP16 Floating-Point</a:t>
            </a:r>
          </a:p>
          <a:p>
            <a:pPr algn="ctr"/>
            <a:r>
              <a:rPr lang="en-GB" sz="1400" dirty="0"/>
              <a:t>Adder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33% faster</a:t>
            </a:r>
          </a:p>
          <a:p>
            <a:pPr algn="ctr"/>
            <a:r>
              <a:rPr lang="en-GB" sz="1400" dirty="0">
                <a:solidFill>
                  <a:srgbClr val="FF0000"/>
                </a:solidFill>
              </a:rPr>
              <a:t>41% smaller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65" name="Title 1">
            <a:extLst>
              <a:ext uri="{FF2B5EF4-FFF2-40B4-BE49-F238E27FC236}">
                <a16:creationId xmlns:a16="http://schemas.microsoft.com/office/drawing/2014/main" id="{49CFC223-E34D-F2E7-0A94-CE576958F4BA}"/>
              </a:ext>
            </a:extLst>
          </p:cNvPr>
          <p:cNvSpPr txBox="1">
            <a:spLocks/>
          </p:cNvSpPr>
          <p:nvPr/>
        </p:nvSpPr>
        <p:spPr bwMode="auto">
          <a:xfrm>
            <a:off x="8485538" y="5079881"/>
            <a:ext cx="3781285" cy="5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2000" dirty="0"/>
              <a:t>Runtime: 22 mins</a:t>
            </a:r>
          </a:p>
          <a:p>
            <a:pPr algn="ctr"/>
            <a:r>
              <a:rPr lang="en-GB" sz="2000" dirty="0"/>
              <a:t># rewrite passes: 11</a:t>
            </a:r>
          </a:p>
          <a:p>
            <a:pPr algn="ctr"/>
            <a:r>
              <a:rPr lang="en-GB" sz="2000" dirty="0"/>
              <a:t>Node Growth: 110-40,000</a:t>
            </a:r>
          </a:p>
        </p:txBody>
      </p:sp>
      <p:sp>
        <p:nvSpPr>
          <p:cNvPr id="66" name="Cylinder 65">
            <a:extLst>
              <a:ext uri="{FF2B5EF4-FFF2-40B4-BE49-F238E27FC236}">
                <a16:creationId xmlns:a16="http://schemas.microsoft.com/office/drawing/2014/main" id="{89373F7F-A32B-69F1-A93B-C0E201939F43}"/>
              </a:ext>
            </a:extLst>
          </p:cNvPr>
          <p:cNvSpPr/>
          <p:nvPr/>
        </p:nvSpPr>
        <p:spPr>
          <a:xfrm>
            <a:off x="3370773" y="104232"/>
            <a:ext cx="1379289" cy="899929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75000">
                <a:schemeClr val="accent1">
                  <a:lumMod val="0"/>
                  <a:lumOff val="100000"/>
                </a:schemeClr>
              </a:gs>
              <a:gs pos="100000">
                <a:schemeClr val="tx1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Infinite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Bit-Widths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69" name="Cylinder 68">
            <a:extLst>
              <a:ext uri="{FF2B5EF4-FFF2-40B4-BE49-F238E27FC236}">
                <a16:creationId xmlns:a16="http://schemas.microsoft.com/office/drawing/2014/main" id="{C7CC3445-7675-DAB8-EF29-F1C5E09ECB19}"/>
              </a:ext>
            </a:extLst>
          </p:cNvPr>
          <p:cNvSpPr/>
          <p:nvPr/>
        </p:nvSpPr>
        <p:spPr>
          <a:xfrm>
            <a:off x="7120038" y="29506"/>
            <a:ext cx="1343489" cy="891105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24000">
                <a:schemeClr val="accent1">
                  <a:lumMod val="0"/>
                  <a:lumOff val="10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Final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HDL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pic>
        <p:nvPicPr>
          <p:cNvPr id="70" name="Picture 2" descr="Road Perspective Vector Images (over 7,300)">
            <a:extLst>
              <a:ext uri="{FF2B5EF4-FFF2-40B4-BE49-F238E27FC236}">
                <a16:creationId xmlns:a16="http://schemas.microsoft.com/office/drawing/2014/main" id="{4A9726AE-8CF1-EBD4-2FAD-EAB1034F1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5558489" y="-671550"/>
            <a:ext cx="741848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C4BD8127-4B7E-7074-9BDD-D9D5495FAA12}"/>
              </a:ext>
            </a:extLst>
          </p:cNvPr>
          <p:cNvSpPr txBox="1"/>
          <p:nvPr/>
        </p:nvSpPr>
        <p:spPr>
          <a:xfrm>
            <a:off x="2278432" y="1218986"/>
            <a:ext cx="43755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sum   [276:0] = (a &lt;&lt; shift) + b;</a:t>
            </a:r>
          </a:p>
          <a:p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renorm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[276:0] = Renormalize(sum);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y     [ 23:0] =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renorm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253;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A8C3548F-3768-2F10-AD45-06EC8EE3BC78}"/>
              </a:ext>
            </a:extLst>
          </p:cNvPr>
          <p:cNvSpPr txBox="1"/>
          <p:nvPr/>
        </p:nvSpPr>
        <p:spPr>
          <a:xfrm>
            <a:off x="-46669" y="1309476"/>
            <a:ext cx="22450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a[22:0], b[22:0],</a:t>
            </a:r>
          </a:p>
          <a:p>
            <a:pPr algn="ctr"/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a[22]=b[22]=1</a:t>
            </a:r>
            <a:endParaRPr lang="en-US" sz="14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0B0FB11-8F4B-4C21-AF67-E728F8FF4C79}"/>
              </a:ext>
            </a:extLst>
          </p:cNvPr>
          <p:cNvSpPr txBox="1"/>
          <p:nvPr/>
        </p:nvSpPr>
        <p:spPr>
          <a:xfrm>
            <a:off x="6565409" y="1191445"/>
            <a:ext cx="437551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sum   [24:0] = a + (b&gt;&gt;shift);</a:t>
            </a:r>
          </a:p>
          <a:p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renorm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[24:0] = Renormalize(sum);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y     [23:0] =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renorm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&gt;&gt; 1;</a:t>
            </a:r>
          </a:p>
        </p:txBody>
      </p:sp>
      <p:sp>
        <p:nvSpPr>
          <p:cNvPr id="75" name="Arrow: Right 74">
            <a:extLst>
              <a:ext uri="{FF2B5EF4-FFF2-40B4-BE49-F238E27FC236}">
                <a16:creationId xmlns:a16="http://schemas.microsoft.com/office/drawing/2014/main" id="{FC83CF6C-C265-9DE1-12A7-26AD5FC9D2DE}"/>
              </a:ext>
            </a:extLst>
          </p:cNvPr>
          <p:cNvSpPr/>
          <p:nvPr/>
        </p:nvSpPr>
        <p:spPr>
          <a:xfrm>
            <a:off x="6034227" y="1361341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Title 1">
            <a:extLst>
              <a:ext uri="{FF2B5EF4-FFF2-40B4-BE49-F238E27FC236}">
                <a16:creationId xmlns:a16="http://schemas.microsoft.com/office/drawing/2014/main" id="{8148F510-5E1E-3523-B4B8-5EC5E1BECAB0}"/>
              </a:ext>
            </a:extLst>
          </p:cNvPr>
          <p:cNvSpPr txBox="1">
            <a:spLocks/>
          </p:cNvSpPr>
          <p:nvPr/>
        </p:nvSpPr>
        <p:spPr bwMode="auto">
          <a:xfrm>
            <a:off x="10154507" y="1322191"/>
            <a:ext cx="2037493" cy="510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GB" sz="2000" dirty="0"/>
              <a:t>Core</a:t>
            </a:r>
          </a:p>
          <a:p>
            <a:pPr algn="ctr"/>
            <a:r>
              <a:rPr lang="en-GB" sz="2000" dirty="0"/>
              <a:t>FP32 Adder</a:t>
            </a:r>
          </a:p>
          <a:p>
            <a:pPr algn="ctr"/>
            <a:r>
              <a:rPr lang="en-GB" sz="2000" dirty="0"/>
              <a:t>Optimisation</a:t>
            </a:r>
          </a:p>
        </p:txBody>
      </p:sp>
    </p:spTree>
    <p:extLst>
      <p:ext uri="{BB962C8B-B14F-4D97-AF65-F5344CB8AC3E}">
        <p14:creationId xmlns:p14="http://schemas.microsoft.com/office/powerpoint/2010/main" val="1701561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 animBg="1"/>
      <p:bldP spid="27" grpId="0" animBg="1"/>
      <p:bldP spid="28" grpId="0"/>
      <p:bldP spid="29" grpId="0"/>
      <p:bldP spid="30" grpId="0" animBg="1"/>
      <p:bldP spid="32" grpId="0" animBg="1"/>
      <p:bldP spid="33" grpId="0" animBg="1"/>
      <p:bldP spid="34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53" grpId="0"/>
      <p:bldP spid="57" grpId="0" animBg="1"/>
      <p:bldP spid="58" grpId="0"/>
      <p:bldP spid="64" grpId="0"/>
      <p:bldP spid="65" grpId="0"/>
      <p:bldP spid="71" grpId="0"/>
      <p:bldP spid="73" grpId="0"/>
      <p:bldP spid="74" grpId="0"/>
      <p:bldP spid="75" grpId="0" animBg="1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Arrow: Right 51">
            <a:extLst>
              <a:ext uri="{FF2B5EF4-FFF2-40B4-BE49-F238E27FC236}">
                <a16:creationId xmlns:a16="http://schemas.microsoft.com/office/drawing/2014/main" id="{3B195912-843A-68F9-3C60-54A90B7D0891}"/>
              </a:ext>
            </a:extLst>
          </p:cNvPr>
          <p:cNvSpPr/>
          <p:nvPr/>
        </p:nvSpPr>
        <p:spPr>
          <a:xfrm>
            <a:off x="6305222" y="1610547"/>
            <a:ext cx="643442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id="{8F677B38-21CB-3AFC-198A-F43A422DA3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343" r="36171"/>
          <a:stretch/>
        </p:blipFill>
        <p:spPr>
          <a:xfrm>
            <a:off x="1822965" y="4115683"/>
            <a:ext cx="2250789" cy="935991"/>
          </a:xfrm>
          <a:prstGeom prst="rect">
            <a:avLst/>
          </a:prstGeom>
        </p:spPr>
      </p:pic>
      <p:sp>
        <p:nvSpPr>
          <p:cNvPr id="31" name="Slide Number Placeholder 3">
            <a:extLst>
              <a:ext uri="{FF2B5EF4-FFF2-40B4-BE49-F238E27FC236}">
                <a16:creationId xmlns:a16="http://schemas.microsoft.com/office/drawing/2014/main" id="{2C89EE0E-1F1C-4010-9E5E-7028198E3E3F}"/>
              </a:ext>
            </a:extLst>
          </p:cNvPr>
          <p:cNvSpPr txBox="1">
            <a:spLocks/>
          </p:cNvSpPr>
          <p:nvPr/>
        </p:nvSpPr>
        <p:spPr>
          <a:xfrm>
            <a:off x="9107424" y="6683827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55"/>
            <a:fld id="{1436F5C9-0C05-45EC-9B9F-EA7B633C52BA}" type="slidenum">
              <a:rPr lang="en-US" sz="1800">
                <a:solidFill>
                  <a:srgbClr val="FFFFFF"/>
                </a:solidFill>
              </a:rPr>
              <a:pPr defTabSz="609555"/>
              <a:t>8</a:t>
            </a:fld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B952E1E-ADF5-BE5A-7F68-05F63366F04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-14510"/>
            <a:ext cx="6320278" cy="979138"/>
          </a:xfrm>
        </p:spPr>
        <p:txBody>
          <a:bodyPr/>
          <a:lstStyle/>
          <a:p>
            <a:r>
              <a:rPr lang="en-US" altLang="en-US" dirty="0"/>
              <a:t>Full Flow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CE00F076-4E99-64FE-86DA-8A2511200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2077" y="2818528"/>
            <a:ext cx="1534202" cy="102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959F84B7-6C4A-DA26-52D8-E5709A6A3DC8}"/>
              </a:ext>
            </a:extLst>
          </p:cNvPr>
          <p:cNvSpPr/>
          <p:nvPr/>
        </p:nvSpPr>
        <p:spPr>
          <a:xfrm>
            <a:off x="2187551" y="1063422"/>
            <a:ext cx="4293495" cy="137160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0">
                <a:schemeClr val="bg1"/>
              </a:gs>
              <a:gs pos="100000">
                <a:srgbClr val="FF0000"/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E1B3692D-E30D-8B20-456E-A2A15C6F740B}"/>
              </a:ext>
            </a:extLst>
          </p:cNvPr>
          <p:cNvSpPr/>
          <p:nvPr/>
        </p:nvSpPr>
        <p:spPr>
          <a:xfrm>
            <a:off x="2325713" y="1495431"/>
            <a:ext cx="1259217" cy="8073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Simulator</a:t>
            </a: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EDEA9349-8360-7C2F-C9FD-7114AEEE6D33}"/>
              </a:ext>
            </a:extLst>
          </p:cNvPr>
          <p:cNvSpPr/>
          <p:nvPr/>
        </p:nvSpPr>
        <p:spPr>
          <a:xfrm>
            <a:off x="3723092" y="1495431"/>
            <a:ext cx="1237574" cy="8073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Precision Tuner</a:t>
            </a:r>
          </a:p>
        </p:txBody>
      </p:sp>
      <p:sp>
        <p:nvSpPr>
          <p:cNvPr id="38" name="Rectangle: Rounded Corners 37">
            <a:extLst>
              <a:ext uri="{FF2B5EF4-FFF2-40B4-BE49-F238E27FC236}">
                <a16:creationId xmlns:a16="http://schemas.microsoft.com/office/drawing/2014/main" id="{0A27BF40-9997-10BD-16E1-1C87A2E966E6}"/>
              </a:ext>
            </a:extLst>
          </p:cNvPr>
          <p:cNvSpPr/>
          <p:nvPr/>
        </p:nvSpPr>
        <p:spPr>
          <a:xfrm>
            <a:off x="5098828" y="1495431"/>
            <a:ext cx="1237575" cy="80734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Compiler</a:t>
            </a:r>
          </a:p>
        </p:txBody>
      </p:sp>
      <p:sp>
        <p:nvSpPr>
          <p:cNvPr id="39" name="Cylinder 38">
            <a:extLst>
              <a:ext uri="{FF2B5EF4-FFF2-40B4-BE49-F238E27FC236}">
                <a16:creationId xmlns:a16="http://schemas.microsoft.com/office/drawing/2014/main" id="{51A2C603-9630-C3A6-4C26-C1F28E047A5F}"/>
              </a:ext>
            </a:extLst>
          </p:cNvPr>
          <p:cNvSpPr/>
          <p:nvPr/>
        </p:nvSpPr>
        <p:spPr>
          <a:xfrm>
            <a:off x="435060" y="1309243"/>
            <a:ext cx="1293781" cy="899929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75000">
                <a:schemeClr val="accent1">
                  <a:lumMod val="0"/>
                  <a:lumOff val="100000"/>
                </a:schemeClr>
              </a:gs>
              <a:gs pos="100000">
                <a:schemeClr val="tx1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 err="1">
                <a:solidFill>
                  <a:schemeClr val="tx1"/>
                </a:solidFill>
                <a:latin typeface="Intel Clear"/>
              </a:rPr>
              <a:t>FPCore</a:t>
            </a:r>
            <a:endParaRPr lang="en-US" sz="1867" dirty="0">
              <a:solidFill>
                <a:schemeClr val="tx1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5077C66B-C128-BA2B-78B0-C9F094DA5949}"/>
              </a:ext>
            </a:extLst>
          </p:cNvPr>
          <p:cNvSpPr/>
          <p:nvPr/>
        </p:nvSpPr>
        <p:spPr>
          <a:xfrm>
            <a:off x="1728841" y="1549786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19000">
                <a:schemeClr val="accent1">
                  <a:lumMod val="0"/>
                  <a:lumOff val="100000"/>
                </a:schemeClr>
              </a:gs>
              <a:gs pos="100000">
                <a:schemeClr val="tx1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9957ADE1-4459-36AB-EB86-DA44BCDAC034}"/>
              </a:ext>
            </a:extLst>
          </p:cNvPr>
          <p:cNvSpPr/>
          <p:nvPr/>
        </p:nvSpPr>
        <p:spPr>
          <a:xfrm rot="5400000">
            <a:off x="2721511" y="2469396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69FF47F1-9325-38F5-27C7-39B2C534CF07}"/>
              </a:ext>
            </a:extLst>
          </p:cNvPr>
          <p:cNvSpPr/>
          <p:nvPr/>
        </p:nvSpPr>
        <p:spPr>
          <a:xfrm>
            <a:off x="2258563" y="2902641"/>
            <a:ext cx="1393514" cy="80734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">
                <a:schemeClr val="bg1"/>
              </a:gs>
              <a:gs pos="100000">
                <a:srgbClr val="7030A0"/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  <a:p>
            <a:pPr algn="ctr"/>
            <a:r>
              <a:rPr lang="en-US" dirty="0"/>
              <a:t>Level Viz</a:t>
            </a:r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8D7D26A0-5F4C-0B51-EE62-34E7B45FE6D4}"/>
              </a:ext>
            </a:extLst>
          </p:cNvPr>
          <p:cNvSpPr/>
          <p:nvPr/>
        </p:nvSpPr>
        <p:spPr>
          <a:xfrm rot="5400000">
            <a:off x="2721511" y="3741037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0">
                <a:schemeClr val="bg1"/>
              </a:gs>
              <a:gs pos="100000">
                <a:srgbClr val="7030A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1019361E-4C36-2F30-B797-CBDAF1864835}"/>
              </a:ext>
            </a:extLst>
          </p:cNvPr>
          <p:cNvSpPr/>
          <p:nvPr/>
        </p:nvSpPr>
        <p:spPr>
          <a:xfrm rot="5400000">
            <a:off x="4115024" y="2469396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14C4D5E-7CD3-F7D3-E4B7-C3965D81C2A7}"/>
              </a:ext>
            </a:extLst>
          </p:cNvPr>
          <p:cNvSpPr txBox="1"/>
          <p:nvPr/>
        </p:nvSpPr>
        <p:spPr>
          <a:xfrm>
            <a:off x="3953327" y="1026566"/>
            <a:ext cx="11455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2800" dirty="0" err="1"/>
              <a:t>iFP</a:t>
            </a:r>
            <a:endParaRPr lang="en-US" sz="2800" dirty="0"/>
          </a:p>
        </p:txBody>
      </p:sp>
      <p:sp>
        <p:nvSpPr>
          <p:cNvPr id="51" name="Cylinder 50">
            <a:extLst>
              <a:ext uri="{FF2B5EF4-FFF2-40B4-BE49-F238E27FC236}">
                <a16:creationId xmlns:a16="http://schemas.microsoft.com/office/drawing/2014/main" id="{669A52C1-2B78-55F0-6C3F-B5ABFA17779F}"/>
              </a:ext>
            </a:extLst>
          </p:cNvPr>
          <p:cNvSpPr/>
          <p:nvPr/>
        </p:nvSpPr>
        <p:spPr>
          <a:xfrm>
            <a:off x="5186280" y="2909974"/>
            <a:ext cx="1150124" cy="792682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48000">
                <a:schemeClr val="accent1">
                  <a:lumMod val="0"/>
                  <a:lumOff val="100000"/>
                </a:schemeClr>
              </a:gs>
              <a:gs pos="100000">
                <a:srgbClr val="92D05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C++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Model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53" name="Cylinder 52">
            <a:extLst>
              <a:ext uri="{FF2B5EF4-FFF2-40B4-BE49-F238E27FC236}">
                <a16:creationId xmlns:a16="http://schemas.microsoft.com/office/drawing/2014/main" id="{D0781F88-9759-55D8-825C-3E735F9E77F0}"/>
              </a:ext>
            </a:extLst>
          </p:cNvPr>
          <p:cNvSpPr/>
          <p:nvPr/>
        </p:nvSpPr>
        <p:spPr>
          <a:xfrm>
            <a:off x="6948664" y="1288176"/>
            <a:ext cx="1343489" cy="1134367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rgbClr val="0070C0"/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>
                <a:solidFill>
                  <a:srgbClr val="002060"/>
                </a:solidFill>
                <a:latin typeface="Intel Clear"/>
              </a:rPr>
              <a:t>Estimate</a:t>
            </a: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dirty="0" err="1">
                <a:solidFill>
                  <a:srgbClr val="002060"/>
                </a:solidFill>
                <a:latin typeface="Intel Clear"/>
              </a:rPr>
              <a:t>SystemC</a:t>
            </a:r>
            <a:endParaRPr lang="en-US" sz="1600" dirty="0">
              <a:solidFill>
                <a:srgbClr val="002060"/>
              </a:solidFill>
              <a:latin typeface="Intel Clear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Intel Clear"/>
                <a:ea typeface="+mn-ea"/>
                <a:cs typeface="+mn-cs"/>
              </a:rPr>
              <a:t>/HDL</a:t>
            </a:r>
          </a:p>
        </p:txBody>
      </p:sp>
      <p:sp>
        <p:nvSpPr>
          <p:cNvPr id="55" name="Cylinder 54">
            <a:extLst>
              <a:ext uri="{FF2B5EF4-FFF2-40B4-BE49-F238E27FC236}">
                <a16:creationId xmlns:a16="http://schemas.microsoft.com/office/drawing/2014/main" id="{D0E1A4E2-1001-B7C3-004F-84F2A8FCA7C1}"/>
              </a:ext>
            </a:extLst>
          </p:cNvPr>
          <p:cNvSpPr/>
          <p:nvPr/>
        </p:nvSpPr>
        <p:spPr>
          <a:xfrm>
            <a:off x="10448577" y="1440736"/>
            <a:ext cx="1343489" cy="768436"/>
          </a:xfrm>
          <a:prstGeom prst="can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24000">
                <a:schemeClr val="accent1">
                  <a:lumMod val="0"/>
                  <a:lumOff val="100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path path="circle">
              <a:fillToRect l="50000" t="-80000" r="50000" b="18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67" dirty="0">
              <a:solidFill>
                <a:srgbClr val="FFFFFF"/>
              </a:solidFill>
              <a:latin typeface="Intel Clear"/>
            </a:endParaRP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Final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67" dirty="0">
                <a:solidFill>
                  <a:schemeClr val="tx1"/>
                </a:solidFill>
                <a:latin typeface="Intel Clear"/>
              </a:rPr>
              <a:t>HDL</a:t>
            </a:r>
          </a:p>
          <a:p>
            <a:pPr algn="ctr" defTabSz="914377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133" dirty="0">
              <a:solidFill>
                <a:srgbClr val="FFFFFF"/>
              </a:solidFill>
              <a:latin typeface="Intel Clear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765C2FA-4C1C-A58E-B740-8B2865E4616F}"/>
              </a:ext>
            </a:extLst>
          </p:cNvPr>
          <p:cNvSpPr txBox="1"/>
          <p:nvPr/>
        </p:nvSpPr>
        <p:spPr>
          <a:xfrm>
            <a:off x="4618760" y="4177609"/>
            <a:ext cx="24218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Application-Level </a:t>
            </a:r>
            <a:r>
              <a:rPr lang="en-US" dirty="0"/>
              <a:t>T</a:t>
            </a:r>
            <a:r>
              <a:rPr lang="en-US" sz="1800" dirty="0"/>
              <a:t>esting</a:t>
            </a:r>
          </a:p>
        </p:txBody>
      </p: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C9171820-C683-C4CE-BE79-BEEF9881DB33}"/>
              </a:ext>
            </a:extLst>
          </p:cNvPr>
          <p:cNvSpPr/>
          <p:nvPr/>
        </p:nvSpPr>
        <p:spPr>
          <a:xfrm rot="5400000">
            <a:off x="5520777" y="2469397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FF000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0260B15C-6EE7-C3A8-DF58-0471B59548B5}"/>
              </a:ext>
            </a:extLst>
          </p:cNvPr>
          <p:cNvSpPr/>
          <p:nvPr/>
        </p:nvSpPr>
        <p:spPr>
          <a:xfrm rot="5400000">
            <a:off x="5551213" y="3744364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92D05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BD824F77-53EA-1AF5-E143-EE869251864A}"/>
              </a:ext>
            </a:extLst>
          </p:cNvPr>
          <p:cNvSpPr/>
          <p:nvPr/>
        </p:nvSpPr>
        <p:spPr>
          <a:xfrm rot="5400000">
            <a:off x="7380366" y="2455099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: Rounded Corners 61">
            <a:extLst>
              <a:ext uri="{FF2B5EF4-FFF2-40B4-BE49-F238E27FC236}">
                <a16:creationId xmlns:a16="http://schemas.microsoft.com/office/drawing/2014/main" id="{64A548A8-FC69-608B-4615-851D756270A8}"/>
              </a:ext>
            </a:extLst>
          </p:cNvPr>
          <p:cNvSpPr/>
          <p:nvPr/>
        </p:nvSpPr>
        <p:spPr>
          <a:xfrm>
            <a:off x="6965429" y="2896401"/>
            <a:ext cx="1393514" cy="807349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">
                <a:schemeClr val="bg1"/>
              </a:gs>
              <a:gs pos="100000">
                <a:srgbClr val="0070C0"/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HLS</a:t>
            </a:r>
          </a:p>
        </p:txBody>
      </p:sp>
      <p:sp>
        <p:nvSpPr>
          <p:cNvPr id="63" name="Arrow: Right 62">
            <a:extLst>
              <a:ext uri="{FF2B5EF4-FFF2-40B4-BE49-F238E27FC236}">
                <a16:creationId xmlns:a16="http://schemas.microsoft.com/office/drawing/2014/main" id="{57734D9D-5F55-C500-D138-A41D0FFEEF10}"/>
              </a:ext>
            </a:extLst>
          </p:cNvPr>
          <p:cNvSpPr/>
          <p:nvPr/>
        </p:nvSpPr>
        <p:spPr>
          <a:xfrm rot="5400000">
            <a:off x="7373867" y="3737030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43F27C6-2990-6C77-06FB-5A375F7BE689}"/>
              </a:ext>
            </a:extLst>
          </p:cNvPr>
          <p:cNvSpPr txBox="1"/>
          <p:nvPr/>
        </p:nvSpPr>
        <p:spPr>
          <a:xfrm>
            <a:off x="6864528" y="4177609"/>
            <a:ext cx="152141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Power</a:t>
            </a:r>
            <a:r>
              <a:rPr lang="en-US" dirty="0"/>
              <a:t>/</a:t>
            </a:r>
            <a:r>
              <a:rPr lang="en-US" sz="1800" dirty="0"/>
              <a:t> Performance/Area</a:t>
            </a:r>
          </a:p>
          <a:p>
            <a:pPr algn="ctr"/>
            <a:r>
              <a:rPr lang="en-US" sz="1800" dirty="0"/>
              <a:t>Estimates</a:t>
            </a:r>
          </a:p>
        </p:txBody>
      </p:sp>
      <p:sp>
        <p:nvSpPr>
          <p:cNvPr id="65" name="Arrow: Right 64">
            <a:extLst>
              <a:ext uri="{FF2B5EF4-FFF2-40B4-BE49-F238E27FC236}">
                <a16:creationId xmlns:a16="http://schemas.microsoft.com/office/drawing/2014/main" id="{B4D044A5-BA5C-EFE7-5A77-C93A2CFB9634}"/>
              </a:ext>
            </a:extLst>
          </p:cNvPr>
          <p:cNvSpPr/>
          <p:nvPr/>
        </p:nvSpPr>
        <p:spPr>
          <a:xfrm>
            <a:off x="8292153" y="1655923"/>
            <a:ext cx="467618" cy="398871"/>
          </a:xfrm>
          <a:prstGeom prst="rightArrow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9000">
                <a:schemeClr val="accent2">
                  <a:lumMod val="20000"/>
                  <a:lumOff val="80000"/>
                </a:schemeClr>
              </a:gs>
              <a:gs pos="100000">
                <a:srgbClr val="0070C0"/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DA4C0BCA-FB11-B460-05DC-ADB4969D5602}"/>
              </a:ext>
            </a:extLst>
          </p:cNvPr>
          <p:cNvSpPr/>
          <p:nvPr/>
        </p:nvSpPr>
        <p:spPr>
          <a:xfrm>
            <a:off x="8755102" y="1288175"/>
            <a:ext cx="1267735" cy="1132549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  <a:gs pos="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ROVER</a:t>
            </a:r>
          </a:p>
        </p:txBody>
      </p:sp>
      <p:sp>
        <p:nvSpPr>
          <p:cNvPr id="67" name="Arrow: Right 66">
            <a:extLst>
              <a:ext uri="{FF2B5EF4-FFF2-40B4-BE49-F238E27FC236}">
                <a16:creationId xmlns:a16="http://schemas.microsoft.com/office/drawing/2014/main" id="{B838BFFA-AC48-6991-1F00-E5B84AF9B68B}"/>
              </a:ext>
            </a:extLst>
          </p:cNvPr>
          <p:cNvSpPr/>
          <p:nvPr/>
        </p:nvSpPr>
        <p:spPr>
          <a:xfrm>
            <a:off x="10035407" y="1610547"/>
            <a:ext cx="413170" cy="398871"/>
          </a:xfrm>
          <a:prstGeom prst="rightArrow">
            <a:avLst/>
          </a:prstGeom>
          <a:gradFill flip="none" rotWithShape="1">
            <a:gsLst>
              <a:gs pos="0">
                <a:schemeClr val="bg1"/>
              </a:gs>
              <a:gs pos="0">
                <a:schemeClr val="bg1"/>
              </a:gs>
              <a:gs pos="100000">
                <a:schemeClr val="accent2">
                  <a:lumMod val="40000"/>
                  <a:lumOff val="6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Content Placeholder 1">
            <a:extLst>
              <a:ext uri="{FF2B5EF4-FFF2-40B4-BE49-F238E27FC236}">
                <a16:creationId xmlns:a16="http://schemas.microsoft.com/office/drawing/2014/main" id="{84A7D3B7-A093-B206-0E0F-772396612BB2}"/>
              </a:ext>
            </a:extLst>
          </p:cNvPr>
          <p:cNvSpPr txBox="1">
            <a:spLocks/>
          </p:cNvSpPr>
          <p:nvPr/>
        </p:nvSpPr>
        <p:spPr>
          <a:xfrm>
            <a:off x="7848236" y="3167049"/>
            <a:ext cx="4816485" cy="551684"/>
          </a:xfrm>
          <a:prstGeom prst="rect">
            <a:avLst/>
          </a:prstGeom>
        </p:spPr>
        <p:txBody>
          <a:bodyPr/>
          <a:lstStyle>
            <a:lvl1pPr marL="171442" indent="-171442" algn="l" defTabSz="685766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2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07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090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2974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856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739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622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505" indent="-171442" algn="l" defTabSz="685766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2400" dirty="0"/>
              <a:t>What if we could</a:t>
            </a:r>
          </a:p>
          <a:p>
            <a:pPr marL="0" indent="0" algn="ctr">
              <a:buNone/>
            </a:pPr>
            <a:r>
              <a:rPr lang="en-US" sz="2400" dirty="0"/>
              <a:t> </a:t>
            </a:r>
            <a:r>
              <a:rPr lang="en-US" sz="2400" i="1" dirty="0">
                <a:solidFill>
                  <a:schemeClr val="bg1">
                    <a:lumMod val="50000"/>
                  </a:schemeClr>
                </a:solidFill>
              </a:rPr>
              <a:t>specify</a:t>
            </a:r>
            <a:r>
              <a:rPr lang="en-US" sz="2400" i="1" dirty="0"/>
              <a:t>, </a:t>
            </a:r>
            <a:r>
              <a:rPr lang="en-US" sz="2400" i="1" dirty="0">
                <a:solidFill>
                  <a:srgbClr val="FF0000"/>
                </a:solidFill>
              </a:rPr>
              <a:t>simulate</a:t>
            </a:r>
            <a:r>
              <a:rPr lang="en-US" sz="2400" i="1" dirty="0"/>
              <a:t>, </a:t>
            </a:r>
            <a:r>
              <a:rPr lang="en-US" sz="2400" i="1" dirty="0">
                <a:solidFill>
                  <a:srgbClr val="92D050"/>
                </a:solidFill>
              </a:rPr>
              <a:t>model</a:t>
            </a:r>
            <a:r>
              <a:rPr lang="en-US" sz="2400" i="1" dirty="0"/>
              <a:t>, </a:t>
            </a:r>
            <a:r>
              <a:rPr lang="en-US" sz="2400" i="1" dirty="0">
                <a:solidFill>
                  <a:srgbClr val="0070C0"/>
                </a:solidFill>
              </a:rPr>
              <a:t>implement</a:t>
            </a:r>
            <a:r>
              <a:rPr lang="en-US" sz="2400" i="1" dirty="0"/>
              <a:t> &amp;</a:t>
            </a:r>
            <a:r>
              <a:rPr lang="en-US" sz="2400" i="1" dirty="0">
                <a:solidFill>
                  <a:srgbClr val="FFC000"/>
                </a:solidFill>
              </a:rPr>
              <a:t> optimize </a:t>
            </a:r>
          </a:p>
          <a:p>
            <a:pPr marL="0" indent="0" algn="ctr">
              <a:buNone/>
            </a:pPr>
            <a:r>
              <a:rPr lang="en-US" sz="2400" dirty="0"/>
              <a:t>1000s of designs in a day?</a:t>
            </a:r>
          </a:p>
        </p:txBody>
      </p:sp>
      <p:sp>
        <p:nvSpPr>
          <p:cNvPr id="70" name="Left Brace 69">
            <a:extLst>
              <a:ext uri="{FF2B5EF4-FFF2-40B4-BE49-F238E27FC236}">
                <a16:creationId xmlns:a16="http://schemas.microsoft.com/office/drawing/2014/main" id="{75F6E04C-FC6D-89C3-BAD3-E2CDA1F28444}"/>
              </a:ext>
            </a:extLst>
          </p:cNvPr>
          <p:cNvSpPr/>
          <p:nvPr/>
        </p:nvSpPr>
        <p:spPr>
          <a:xfrm rot="16200000">
            <a:off x="4824058" y="2273713"/>
            <a:ext cx="365126" cy="6367307"/>
          </a:xfrm>
          <a:prstGeom prst="leftBrac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9F005EE-D21F-EF9C-D69E-AB25FDAF9D1C}"/>
              </a:ext>
            </a:extLst>
          </p:cNvPr>
          <p:cNvSpPr txBox="1"/>
          <p:nvPr/>
        </p:nvSpPr>
        <p:spPr>
          <a:xfrm>
            <a:off x="1822967" y="5673604"/>
            <a:ext cx="645487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en-US" sz="2000" dirty="0"/>
              <a:t>Progressive Interim Feedback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F0FAA124-4CF9-CFE0-0D63-D12D279A9F36}"/>
              </a:ext>
            </a:extLst>
          </p:cNvPr>
          <p:cNvSpPr txBox="1"/>
          <p:nvPr/>
        </p:nvSpPr>
        <p:spPr>
          <a:xfrm>
            <a:off x="2356611" y="39795"/>
            <a:ext cx="645795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4400" dirty="0"/>
              <a:t>~1 Day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157793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9" grpId="0" animBg="1"/>
      <p:bldP spid="36" grpId="0" animBg="1"/>
      <p:bldP spid="37" grpId="0" animBg="1"/>
      <p:bldP spid="38" grpId="0" animBg="1"/>
      <p:bldP spid="39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9" grpId="0"/>
      <p:bldP spid="51" grpId="0" animBg="1"/>
      <p:bldP spid="53" grpId="0" animBg="1"/>
      <p:bldP spid="55" grpId="0" animBg="1"/>
      <p:bldP spid="58" grpId="0"/>
      <p:bldP spid="59" grpId="0" animBg="1"/>
      <p:bldP spid="60" grpId="0" animBg="1"/>
      <p:bldP spid="61" grpId="0" animBg="1"/>
      <p:bldP spid="62" grpId="0" animBg="1"/>
      <p:bldP spid="63" grpId="0" animBg="1"/>
      <p:bldP spid="64" grpId="0"/>
      <p:bldP spid="65" grpId="0" animBg="1"/>
      <p:bldP spid="66" grpId="0" animBg="1"/>
      <p:bldP spid="67" grpId="0" animBg="1"/>
      <p:bldP spid="70" grpId="0" animBg="1"/>
      <p:bldP spid="72" grpId="0"/>
      <p:bldP spid="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3">
            <a:extLst>
              <a:ext uri="{FF2B5EF4-FFF2-40B4-BE49-F238E27FC236}">
                <a16:creationId xmlns:a16="http://schemas.microsoft.com/office/drawing/2014/main" id="{2C89EE0E-1F1C-4010-9E5E-7028198E3E3F}"/>
              </a:ext>
            </a:extLst>
          </p:cNvPr>
          <p:cNvSpPr txBox="1">
            <a:spLocks/>
          </p:cNvSpPr>
          <p:nvPr/>
        </p:nvSpPr>
        <p:spPr>
          <a:xfrm>
            <a:off x="9107424" y="6683827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09555"/>
            <a:fld id="{1436F5C9-0C05-45EC-9B9F-EA7B633C52BA}" type="slidenum">
              <a:rPr lang="en-US" sz="1800">
                <a:solidFill>
                  <a:srgbClr val="FFFFFF"/>
                </a:solidFill>
              </a:rPr>
              <a:pPr defTabSz="609555"/>
              <a:t>9</a:t>
            </a:fld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A2473F87-417B-4820-9E7D-252A512DCA58}"/>
              </a:ext>
            </a:extLst>
          </p:cNvPr>
          <p:cNvSpPr txBox="1">
            <a:spLocks/>
          </p:cNvSpPr>
          <p:nvPr/>
        </p:nvSpPr>
        <p:spPr>
          <a:xfrm>
            <a:off x="200158" y="330665"/>
            <a:ext cx="10972801" cy="731520"/>
          </a:xfrm>
          <a:prstGeom prst="rect">
            <a:avLst/>
          </a:prstGeom>
        </p:spPr>
        <p:txBody>
          <a:bodyPr vert="horz" lIns="121920" tIns="60960" rIns="121920" bIns="6096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/>
              <a:t>Summary</a:t>
            </a:r>
            <a:endParaRPr lang="en-US" sz="1867" dirty="0"/>
          </a:p>
          <a:p>
            <a:endParaRPr lang="en-US" sz="40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FE3764F-F61B-89A2-EBEE-EBD9C5E0EAAE}"/>
              </a:ext>
            </a:extLst>
          </p:cNvPr>
          <p:cNvSpPr txBox="1"/>
          <p:nvPr/>
        </p:nvSpPr>
        <p:spPr>
          <a:xfrm>
            <a:off x="2229448" y="840475"/>
            <a:ext cx="9742424" cy="3252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67" dirty="0"/>
              <a:t>Multiple number formats, multiple precisions, the </a:t>
            </a:r>
            <a:r>
              <a:rPr lang="en-US" sz="1867" i="1" dirty="0"/>
              <a:t>real </a:t>
            </a:r>
            <a:r>
              <a:rPr lang="en-US" sz="1867" dirty="0"/>
              <a:t>answer	in an executable way:</a:t>
            </a:r>
          </a:p>
          <a:p>
            <a:r>
              <a:rPr lang="en-US" sz="1867" dirty="0"/>
              <a:t>	</a:t>
            </a:r>
            <a:r>
              <a:rPr lang="en-US" sz="1867" dirty="0" err="1"/>
              <a:t>FPCore</a:t>
            </a:r>
            <a:r>
              <a:rPr lang="en-US" sz="1867" dirty="0"/>
              <a:t> </a:t>
            </a:r>
            <a:r>
              <a:rPr lang="en-US" sz="1867" dirty="0">
                <a:hlinkClick r:id="rId3"/>
              </a:rPr>
              <a:t>https://fpbench.org</a:t>
            </a:r>
            <a:endParaRPr lang="en-US" sz="1867" dirty="0"/>
          </a:p>
          <a:p>
            <a:endParaRPr lang="en-US" sz="1867" dirty="0"/>
          </a:p>
          <a:p>
            <a:r>
              <a:rPr lang="en-US" sz="1867" dirty="0" err="1"/>
              <a:t>iFP</a:t>
            </a:r>
            <a:r>
              <a:rPr lang="en-US" sz="1867" dirty="0"/>
              <a:t> simulates </a:t>
            </a:r>
            <a:r>
              <a:rPr lang="en-US" sz="1867" dirty="0" err="1"/>
              <a:t>FPCores</a:t>
            </a:r>
            <a:r>
              <a:rPr lang="en-US" sz="1867" dirty="0"/>
              <a:t> and does precision tuning to detect numerical instabilities</a:t>
            </a:r>
          </a:p>
          <a:p>
            <a:endParaRPr lang="en-US" sz="1867" dirty="0"/>
          </a:p>
          <a:p>
            <a:r>
              <a:rPr lang="en-US" sz="1867" dirty="0" err="1"/>
              <a:t>iFP</a:t>
            </a:r>
            <a:r>
              <a:rPr lang="en-US" sz="1867" dirty="0"/>
              <a:t> then compiles the finalized </a:t>
            </a:r>
            <a:r>
              <a:rPr lang="en-US" sz="1867" dirty="0" err="1"/>
              <a:t>FPCore</a:t>
            </a:r>
            <a:r>
              <a:rPr lang="en-US" sz="1867" dirty="0"/>
              <a:t> into bit-accurate sim &amp; FV friendly C++</a:t>
            </a:r>
          </a:p>
          <a:p>
            <a:r>
              <a:rPr lang="en-US" sz="1867" dirty="0"/>
              <a:t>	</a:t>
            </a:r>
          </a:p>
          <a:p>
            <a:r>
              <a:rPr lang="en-US" sz="1867" dirty="0"/>
              <a:t>The C++/</a:t>
            </a:r>
            <a:r>
              <a:rPr lang="en-US" sz="1867" dirty="0" err="1"/>
              <a:t>SystemC</a:t>
            </a:r>
            <a:r>
              <a:rPr lang="en-US" sz="1867" dirty="0"/>
              <a:t> can be used to provide HW cost estimates via HLS</a:t>
            </a:r>
          </a:p>
          <a:p>
            <a:endParaRPr lang="en-US" sz="1867" dirty="0"/>
          </a:p>
          <a:p>
            <a:r>
              <a:rPr lang="en-US" sz="1867" dirty="0"/>
              <a:t>ROVER can optimize behavioral </a:t>
            </a:r>
            <a:r>
              <a:rPr lang="en-US" sz="1867" dirty="0" err="1"/>
              <a:t>SystemC</a:t>
            </a:r>
            <a:r>
              <a:rPr lang="en-US" sz="1867" dirty="0"/>
              <a:t>/RTL to produce competitive RTL </a:t>
            </a:r>
          </a:p>
          <a:p>
            <a:r>
              <a:rPr lang="en-US" sz="1867" dirty="0"/>
              <a:t>	- generates its own formal verification story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B0A258-6C08-1DFA-D5C9-4E3F645BC267}"/>
              </a:ext>
            </a:extLst>
          </p:cNvPr>
          <p:cNvSpPr txBox="1"/>
          <p:nvPr/>
        </p:nvSpPr>
        <p:spPr>
          <a:xfrm>
            <a:off x="584200" y="840475"/>
            <a:ext cx="12022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chemeClr val="bg2">
                    <a:lumMod val="75000"/>
                  </a:schemeClr>
                </a:solidFill>
              </a:rPr>
              <a:t>Specify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ACADB5-85B1-F051-0989-6B7D4068FDCA}"/>
              </a:ext>
            </a:extLst>
          </p:cNvPr>
          <p:cNvSpPr txBox="1"/>
          <p:nvPr/>
        </p:nvSpPr>
        <p:spPr>
          <a:xfrm>
            <a:off x="584200" y="166500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FF0000"/>
                </a:solidFill>
              </a:rPr>
              <a:t>Simulate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932D41B-6BD2-7432-E353-E0CB277FFDCF}"/>
              </a:ext>
            </a:extLst>
          </p:cNvPr>
          <p:cNvSpPr txBox="1"/>
          <p:nvPr/>
        </p:nvSpPr>
        <p:spPr>
          <a:xfrm>
            <a:off x="584200" y="2267255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92D050"/>
                </a:solidFill>
              </a:rPr>
              <a:t>Model</a:t>
            </a:r>
            <a:endParaRPr lang="en-US" dirty="0">
              <a:solidFill>
                <a:srgbClr val="92D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3CAA4C7-C5EB-993D-4FED-46DD1257A206}"/>
              </a:ext>
            </a:extLst>
          </p:cNvPr>
          <p:cNvSpPr txBox="1"/>
          <p:nvPr/>
        </p:nvSpPr>
        <p:spPr>
          <a:xfrm>
            <a:off x="584200" y="2816584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0070C0"/>
                </a:solidFill>
              </a:rPr>
              <a:t>Implement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40D093A-0AD9-B136-7BE1-B982DFBCA04D}"/>
              </a:ext>
            </a:extLst>
          </p:cNvPr>
          <p:cNvSpPr txBox="1"/>
          <p:nvPr/>
        </p:nvSpPr>
        <p:spPr>
          <a:xfrm>
            <a:off x="584200" y="3429000"/>
            <a:ext cx="16452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FFC000"/>
                </a:solidFill>
              </a:rPr>
              <a:t>Optimize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50C47AB-D4DC-76FD-0D64-D00BC7EFB385}"/>
              </a:ext>
            </a:extLst>
          </p:cNvPr>
          <p:cNvSpPr txBox="1"/>
          <p:nvPr/>
        </p:nvSpPr>
        <p:spPr>
          <a:xfrm>
            <a:off x="1540248" y="4204234"/>
            <a:ext cx="8870352" cy="6669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67" b="1" dirty="0"/>
              <a:t>These tools have achieved a novel numerical hardware design methodology</a:t>
            </a:r>
          </a:p>
          <a:p>
            <a:pPr algn="ctr"/>
            <a:r>
              <a:rPr lang="en-US" sz="1867" b="1" dirty="0"/>
              <a:t>From machine readable specification to optimized RTL.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973DFFF-7599-4D03-7DB2-754B0F9DC5D1}"/>
              </a:ext>
            </a:extLst>
          </p:cNvPr>
          <p:cNvSpPr txBox="1"/>
          <p:nvPr/>
        </p:nvSpPr>
        <p:spPr>
          <a:xfrm>
            <a:off x="3984006" y="5163853"/>
            <a:ext cx="7557961" cy="1123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en-US" sz="1400" dirty="0"/>
              <a:t>Session: Leading Developments from the Frontier of High-level Synthesis and Neighborhoods</a:t>
            </a:r>
          </a:p>
          <a:p>
            <a:pPr rtl="0"/>
            <a:r>
              <a:rPr lang="en-US" sz="1400" dirty="0">
                <a:solidFill>
                  <a:srgbClr val="FF0000"/>
                </a:solidFill>
              </a:rPr>
              <a:t>Automating Constraint-Aware Datapath Optimization using E-Graphs</a:t>
            </a:r>
            <a:endParaRPr lang="en-US" sz="1400" dirty="0"/>
          </a:p>
          <a:p>
            <a:pPr rtl="0"/>
            <a:r>
              <a:rPr lang="en-US" sz="1400" dirty="0"/>
              <a:t>Time: Wednesday 12</a:t>
            </a:r>
            <a:r>
              <a:rPr lang="en-US" sz="1400" baseline="30000" dirty="0"/>
              <a:t>th</a:t>
            </a:r>
            <a:r>
              <a:rPr lang="en-US" sz="1400" dirty="0"/>
              <a:t> 11:10 - 11:25</a:t>
            </a:r>
          </a:p>
          <a:p>
            <a:r>
              <a:rPr lang="en-US" sz="1400" dirty="0"/>
              <a:t>Location: 3002, 3rd Floor</a:t>
            </a:r>
          </a:p>
          <a:p>
            <a:pPr rtl="0"/>
            <a:r>
              <a:rPr lang="en-US" sz="1100" dirty="0"/>
              <a:t> 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07F7643-230A-DC58-6407-5C52F229718D}"/>
              </a:ext>
            </a:extLst>
          </p:cNvPr>
          <p:cNvSpPr txBox="1"/>
          <p:nvPr/>
        </p:nvSpPr>
        <p:spPr>
          <a:xfrm>
            <a:off x="1540248" y="5163853"/>
            <a:ext cx="244375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highlight>
                  <a:srgbClr val="FFFF00"/>
                </a:highlight>
              </a:rPr>
              <a:t>Learn more</a:t>
            </a:r>
          </a:p>
          <a:p>
            <a:r>
              <a:rPr lang="en-US" sz="2400" b="1" dirty="0">
                <a:highlight>
                  <a:srgbClr val="FFFF00"/>
                </a:highlight>
              </a:rPr>
              <a:t>about Rover:</a:t>
            </a:r>
            <a:endParaRPr lang="en-US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69518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5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DA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DDEE"/>
      </a:accent1>
      <a:accent2>
        <a:srgbClr val="ED7D31"/>
      </a:accent2>
      <a:accent3>
        <a:srgbClr val="C2D833"/>
      </a:accent3>
      <a:accent4>
        <a:srgbClr val="BFDCE0"/>
      </a:accent4>
      <a:accent5>
        <a:srgbClr val="8CCDA3"/>
      </a:accent5>
      <a:accent6>
        <a:srgbClr val="3F97D3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C_988440-22_ConfPPT_R2.potx" id="{9454845F-F5A2-4B22-9F36-3424BE65FDE6}" vid="{ED07359C-1F2A-450E-9662-33E25CAA82C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DAC_988440-22_ConfPPT_R2</Template>
  <TotalTime>21</TotalTime>
  <Words>1305</Words>
  <Application>Microsoft Office PowerPoint</Application>
  <PresentationFormat>Widescreen</PresentationFormat>
  <Paragraphs>294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Arial</vt:lpstr>
      <vt:lpstr>Calibri</vt:lpstr>
      <vt:lpstr>Consolas</vt:lpstr>
      <vt:lpstr>Courier New</vt:lpstr>
      <vt:lpstr>Franklin Gothic Book</vt:lpstr>
      <vt:lpstr>Franklin Gothic Medium</vt:lpstr>
      <vt:lpstr>Helvetica Neue Medium</vt:lpstr>
      <vt:lpstr>Intel Clear</vt:lpstr>
      <vt:lpstr>Intel Clear Light</vt:lpstr>
      <vt:lpstr>IntelOne Text</vt:lpstr>
      <vt:lpstr>IntelOne Text Light</vt:lpstr>
      <vt:lpstr>Office Theme</vt:lpstr>
      <vt:lpstr>Novel Numerical Hardware Design Methodology From machine readable specification to optimized RTL</vt:lpstr>
      <vt:lpstr>Motivation</vt:lpstr>
      <vt:lpstr>Specify</vt:lpstr>
      <vt:lpstr>Simulate</vt:lpstr>
      <vt:lpstr>Model</vt:lpstr>
      <vt:lpstr>Implement</vt:lpstr>
      <vt:lpstr>Optimize</vt:lpstr>
      <vt:lpstr>Full Flow</vt:lpstr>
      <vt:lpstr>PowerPoint Presentation</vt:lpstr>
    </vt:vector>
  </TitlesOfParts>
  <Company>SmithBucklin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Kolak, Alexis</dc:creator>
  <cp:lastModifiedBy>Drane, Theo</cp:lastModifiedBy>
  <cp:revision>2</cp:revision>
  <dcterms:created xsi:type="dcterms:W3CDTF">2023-02-03T23:08:15Z</dcterms:created>
  <dcterms:modified xsi:type="dcterms:W3CDTF">2023-06-07T23:30:13Z</dcterms:modified>
</cp:coreProperties>
</file>